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2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502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5868DAF-4504-4E62-A6A9-BE73230C6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55ED40-948F-4E19-9419-EFE01B412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86D1-03F1-4328-BA95-149CA6762CBE}" type="datetimeFigureOut">
              <a:rPr lang="fi-FI" smtClean="0"/>
              <a:t>8.7.2021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499195-4C95-467C-B30C-B52746850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0B24BC-DBAB-4D80-B30B-83CA5262A4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EFD1-BE80-4B94-A3EF-1BB0CD0A53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72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34521-8802-4999-B048-3DB41D1188E2}" type="datetimeFigureOut">
              <a:rPr lang="fi-FI" smtClean="0"/>
              <a:t>8.7.2021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3267-3A0B-4F40-BB37-DB569A6054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5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1AFCC-5449-411B-BA08-D867B0AC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794" y="459577"/>
            <a:ext cx="8428412" cy="165576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EF2C28-C329-4231-ADA7-7143434F6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436" y="2306546"/>
            <a:ext cx="5771127" cy="1007387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818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5064CFC-6576-49B0-9B73-2676C7F92207}"/>
              </a:ext>
            </a:extLst>
          </p:cNvPr>
          <p:cNvSpPr/>
          <p:nvPr userDrawn="1"/>
        </p:nvSpPr>
        <p:spPr>
          <a:xfrm>
            <a:off x="0" y="0"/>
            <a:ext cx="9906000" cy="1055549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FF4117D2-3521-444D-B8D0-16A5C051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E94E898-6186-4E18-B024-00454D59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>
            <a:lvl1pPr algn="ctr">
              <a:defRPr sz="2000" b="1">
                <a:solidFill>
                  <a:srgbClr val="EF7D00"/>
                </a:solidFill>
                <a:latin typeface="Museo Sans 300" panose="02000000000000000000" pitchFamily="50" charset="0"/>
              </a:defRPr>
            </a:lvl1pPr>
          </a:lstStyle>
          <a:p>
            <a:fld id="{A5E85BB1-E941-45BE-8D47-3252DDEB1C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BA04141-E5A6-43A0-9989-F5FE586B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BA69C4AC-083C-4687-BE0C-485B75E887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820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ai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03F5A4F2-CED6-4186-A948-FADDF98D71AC}"/>
              </a:ext>
            </a:extLst>
          </p:cNvPr>
          <p:cNvSpPr/>
          <p:nvPr userDrawn="1"/>
        </p:nvSpPr>
        <p:spPr>
          <a:xfrm>
            <a:off x="0" y="0"/>
            <a:ext cx="9906000" cy="1055549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E51A954-143B-48FE-8AC6-640352BB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>
            <a:lvl1pPr algn="ctr">
              <a:defRPr sz="2000" b="1">
                <a:solidFill>
                  <a:srgbClr val="EF7D00"/>
                </a:solidFill>
                <a:latin typeface="Museo Sans 300" panose="02000000000000000000" pitchFamily="50" charset="0"/>
              </a:defRPr>
            </a:lvl1pPr>
          </a:lstStyle>
          <a:p>
            <a:fld id="{A5E85BB1-E941-45BE-8D47-3252DDEB1C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4A3AF0BD-D596-499E-9DF8-F0D7C031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5CE4D57-B3D2-41DD-9710-8585E0FD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787C5C11-335D-4989-9DE2-13258D4F8A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1671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ail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A4F98C8-D547-49D0-AA61-D414AEDCE398}"/>
              </a:ext>
            </a:extLst>
          </p:cNvPr>
          <p:cNvSpPr/>
          <p:nvPr userDrawn="1"/>
        </p:nvSpPr>
        <p:spPr>
          <a:xfrm>
            <a:off x="0" y="0"/>
            <a:ext cx="9906000" cy="1055549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9808EC4E-0CF4-4B05-9162-9F6D93D7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>
            <a:lvl1pPr algn="ctr">
              <a:defRPr sz="2000" b="1">
                <a:solidFill>
                  <a:srgbClr val="EF7D00"/>
                </a:solidFill>
                <a:latin typeface="Museo Sans 300" panose="02000000000000000000" pitchFamily="50" charset="0"/>
              </a:defRPr>
            </a:lvl1pPr>
          </a:lstStyle>
          <a:p>
            <a:fld id="{A5E85BB1-E941-45BE-8D47-3252DDEB1C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3E67CC99-16D4-4C71-B631-40E8BDF6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43B50EA-CD8F-46C3-A268-51D5AB7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55D0160C-812D-4A23-A88E-BAD5B15846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921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75F5A1-8A29-4EF9-AB4C-207A010F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>
            <a:lvl1pPr algn="ctr">
              <a:defRPr sz="2000" b="1">
                <a:solidFill>
                  <a:srgbClr val="EF7D00"/>
                </a:solidFill>
                <a:latin typeface="Museo Sans 300" panose="02000000000000000000" pitchFamily="50" charset="0"/>
              </a:defRPr>
            </a:lvl1pPr>
          </a:lstStyle>
          <a:p>
            <a:fld id="{A5E85BB1-E941-45BE-8D47-3252DDEB1C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B5D09E4-0E00-44D1-813D-E38C575A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277" y="365126"/>
            <a:ext cx="6370115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EF7D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60252618-AF38-4DF7-BB30-40AE36D1D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277" y="1825626"/>
            <a:ext cx="6370115" cy="3758966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4696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F4863A4-BEBC-46EA-ACA9-8917B8A6F6E7}"/>
              </a:ext>
            </a:extLst>
          </p:cNvPr>
          <p:cNvSpPr/>
          <p:nvPr userDrawn="1"/>
        </p:nvSpPr>
        <p:spPr>
          <a:xfrm>
            <a:off x="2442490" y="0"/>
            <a:ext cx="7622047" cy="691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775C456-6BA6-4F5D-A0DE-2A37F73A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4AF4135-F38D-49B5-8751-E0C0C029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6362954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9258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F4863A4-BEBC-46EA-ACA9-8917B8A6F6E7}"/>
              </a:ext>
            </a:extLst>
          </p:cNvPr>
          <p:cNvSpPr/>
          <p:nvPr userDrawn="1"/>
        </p:nvSpPr>
        <p:spPr>
          <a:xfrm>
            <a:off x="2442490" y="-1"/>
            <a:ext cx="746351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09AC833C-F5A8-4661-ADE6-C472D19F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7696D374-ED89-4DB2-BF0A-E5BE2350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 b="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2E3F3D85-0CD4-4B41-A111-2ABD3993B7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 b="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14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F4863A4-BEBC-46EA-ACA9-8917B8A6F6E7}"/>
              </a:ext>
            </a:extLst>
          </p:cNvPr>
          <p:cNvSpPr/>
          <p:nvPr userDrawn="1"/>
        </p:nvSpPr>
        <p:spPr>
          <a:xfrm>
            <a:off x="2442490" y="0"/>
            <a:ext cx="7622047" cy="691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260D83C6-5FEF-4151-850D-3D6C0218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A827C4F-FAD8-4DA7-997E-D376E8C0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84F86EAA-EAED-42AB-86ED-77A6F14E8D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1317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F4863A4-BEBC-46EA-ACA9-8917B8A6F6E7}"/>
              </a:ext>
            </a:extLst>
          </p:cNvPr>
          <p:cNvSpPr/>
          <p:nvPr userDrawn="1"/>
        </p:nvSpPr>
        <p:spPr>
          <a:xfrm>
            <a:off x="2442490" y="0"/>
            <a:ext cx="7622047" cy="691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260D83C6-5FEF-4151-850D-3D6C0218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A827C4F-FAD8-4DA7-997E-D376E8C0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84F86EAA-EAED-42AB-86ED-77A6F14E8D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095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AF4863A4-BEBC-46EA-ACA9-8917B8A6F6E7}"/>
              </a:ext>
            </a:extLst>
          </p:cNvPr>
          <p:cNvSpPr/>
          <p:nvPr userDrawn="1"/>
        </p:nvSpPr>
        <p:spPr>
          <a:xfrm>
            <a:off x="2442490" y="0"/>
            <a:ext cx="7622047" cy="691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260D83C6-5FEF-4151-850D-3D6C0218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Museo 300" panose="02000000000000000000" pitchFamily="50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A827C4F-FAD8-4DA7-997E-D376E8C0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84F86EAA-EAED-42AB-86ED-77A6F14E8D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F7D00"/>
                </a:solidFill>
              </a:defRPr>
            </a:lvl1pPr>
            <a:lvl2pPr marL="360000">
              <a:spcBef>
                <a:spcPts val="60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277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6E73850-A4C6-4753-8EDD-2EB8ECDE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277" y="365126"/>
            <a:ext cx="6370115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664A344-559D-4958-9EF9-886C004B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277" y="1825626"/>
            <a:ext cx="6370115" cy="37589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590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71C078F-B3F8-4425-A9B3-BA1DF98CAAC6}"/>
              </a:ext>
            </a:extLst>
          </p:cNvPr>
          <p:cNvSpPr txBox="1">
            <a:spLocks/>
          </p:cNvSpPr>
          <p:nvPr userDrawn="1"/>
        </p:nvSpPr>
        <p:spPr>
          <a:xfrm>
            <a:off x="0" y="6417720"/>
            <a:ext cx="76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2000" b="1" kern="1200">
                <a:solidFill>
                  <a:srgbClr val="EF7D00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85BB1-E941-45BE-8D47-3252DDEB1C02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E1FF8AD-FF97-44B1-9E68-24A928989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052" y="1227655"/>
            <a:ext cx="6325814" cy="165576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6FD73952-E3AE-49FA-9F15-99334D8A5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8190" y="3092072"/>
            <a:ext cx="4997172" cy="1655762"/>
          </a:xfrm>
        </p:spPr>
        <p:txBody>
          <a:bodyPr/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917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7B939D-C239-4078-AB31-3371E529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068" y="365126"/>
            <a:ext cx="69358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41A5EE-D2CE-44F3-953F-59BAD67E9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9068" y="1825625"/>
            <a:ext cx="6935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27E39E-202C-4EE3-80C1-8F1E687F2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00D141-C378-4F79-8CEA-6C499E98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A21A4E-30BB-44B0-BD87-074BC0876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5BB1-E941-45BE-8D47-3252DDEB1C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4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5" r:id="rId3"/>
    <p:sldLayoutId id="2147483673" r:id="rId4"/>
    <p:sldLayoutId id="2147483676" r:id="rId5"/>
    <p:sldLayoutId id="2147483677" r:id="rId6"/>
    <p:sldLayoutId id="2147483678" r:id="rId7"/>
    <p:sldLayoutId id="2147483672" r:id="rId8"/>
    <p:sldLayoutId id="2147483660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kern="1200">
          <a:solidFill>
            <a:srgbClr val="EF7D00"/>
          </a:solidFill>
          <a:latin typeface="Museo 100" panose="02000000000000000000" pitchFamily="50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D4FAA47-062D-4CC7-8BBA-8018B7B17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794" y="459577"/>
            <a:ext cx="8428412" cy="1655762"/>
          </a:xfrm>
        </p:spPr>
        <p:txBody>
          <a:bodyPr/>
          <a:lstStyle/>
          <a:p>
            <a:r>
              <a:rPr lang="fi-FI"/>
              <a:t>Tammelan kunta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72679F-2BC3-4747-9795-1483BACDB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436" y="2306546"/>
            <a:ext cx="5771127" cy="1007387"/>
          </a:xfrm>
        </p:spPr>
        <p:txBody>
          <a:bodyPr/>
          <a:lstStyle/>
          <a:p>
            <a:r>
              <a:rPr lang="fi-FI" dirty="0"/>
              <a:t>Palkitsemisen nykytila </a:t>
            </a:r>
            <a:r>
              <a:rPr lang="fi-FI" dirty="0" smtClean="0"/>
              <a:t>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33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4F0DD7CD-EB1E-4DE6-A92F-737F43E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Mistä palkitaan ja sen vaikutukset?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A65831A-9701-4CC2-8FEA-B3BA2F6F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strategiaan</a:t>
            </a:r>
          </a:p>
          <a:p>
            <a:pPr lvl="0"/>
            <a:r>
              <a:rPr lang="fi-FI"/>
              <a:t>tulokseen</a:t>
            </a:r>
          </a:p>
          <a:p>
            <a:pPr lvl="0"/>
            <a:r>
              <a:rPr lang="fi-FI"/>
              <a:t>oikeudenmukaisuuteen</a:t>
            </a:r>
          </a:p>
          <a:p>
            <a:pPr lvl="0"/>
            <a:r>
              <a:rPr lang="fi-FI"/>
              <a:t>esimiestyöhön, johtamiseen</a:t>
            </a:r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4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tsikko 41">
            <a:extLst>
              <a:ext uri="{FF2B5EF4-FFF2-40B4-BE49-F238E27FC236}">
                <a16:creationId xmlns:a16="http://schemas.microsoft.com/office/drawing/2014/main" id="{4BA815ED-DFC0-4A7B-B1AC-203D612C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/>
          <a:lstStyle/>
          <a:p>
            <a:r>
              <a:rPr lang="fi-FI"/>
              <a:t>Palkka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179D010-E44F-4392-B88E-4F4AB50B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>
            <a:normAutofit/>
          </a:bodyPr>
          <a:lstStyle/>
          <a:p>
            <a:r>
              <a:rPr lang="fi-FI" dirty="0"/>
              <a:t>Tehtäväkohtainen palkka</a:t>
            </a:r>
          </a:p>
          <a:p>
            <a:pPr lvl="1"/>
            <a:r>
              <a:rPr lang="fi-FI" dirty="0"/>
              <a:t>Työn vaativuuden perusteella</a:t>
            </a:r>
          </a:p>
          <a:p>
            <a:r>
              <a:rPr lang="fi-FI" dirty="0"/>
              <a:t>Työkokemuslisä</a:t>
            </a:r>
          </a:p>
          <a:p>
            <a:pPr lvl="1"/>
            <a:r>
              <a:rPr lang="fi-FI" dirty="0"/>
              <a:t>Määrävuosilisä</a:t>
            </a:r>
          </a:p>
          <a:p>
            <a:pPr lvl="1"/>
            <a:r>
              <a:rPr lang="fi-FI" dirty="0"/>
              <a:t>Perustuu palvelusaikaan</a:t>
            </a:r>
          </a:p>
          <a:p>
            <a:r>
              <a:rPr lang="fi-FI" dirty="0"/>
              <a:t>Henkilökohtainen lisä</a:t>
            </a:r>
          </a:p>
          <a:p>
            <a:pPr lvl="1"/>
            <a:r>
              <a:rPr lang="fi-FI" dirty="0"/>
              <a:t>Määritellyt arviointi kriteerit</a:t>
            </a:r>
          </a:p>
          <a:p>
            <a:r>
              <a:rPr lang="fi-FI" dirty="0" err="1"/>
              <a:t>Ts</a:t>
            </a:r>
            <a:r>
              <a:rPr lang="fi-FI" dirty="0"/>
              <a:t>-sopimus</a:t>
            </a:r>
          </a:p>
          <a:p>
            <a:pPr lvl="1"/>
            <a:r>
              <a:rPr lang="fi-FI" dirty="0"/>
              <a:t>Ammattialalisä</a:t>
            </a:r>
          </a:p>
          <a:p>
            <a:pPr lvl="1"/>
            <a:r>
              <a:rPr lang="fi-FI" dirty="0"/>
              <a:t>Erillislisä</a:t>
            </a:r>
          </a:p>
          <a:p>
            <a:r>
              <a:rPr lang="fi-FI" dirty="0" err="1"/>
              <a:t>Ovtes</a:t>
            </a:r>
            <a:r>
              <a:rPr lang="fi-FI" dirty="0"/>
              <a:t>-sopimus</a:t>
            </a:r>
          </a:p>
          <a:p>
            <a:pPr lvl="1"/>
            <a:r>
              <a:rPr lang="fi-FI" dirty="0"/>
              <a:t>Palkka kelpoisuuden mukaan</a:t>
            </a:r>
          </a:p>
          <a:p>
            <a:pPr lvl="1"/>
            <a:r>
              <a:rPr lang="fi-FI" dirty="0"/>
              <a:t>Vuosisidonnainen lisä</a:t>
            </a:r>
          </a:p>
          <a:p>
            <a:pPr lvl="1"/>
            <a:r>
              <a:rPr lang="fi-FI" dirty="0"/>
              <a:t>Muut erilliskorvaukset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C700256-7DA1-41FE-9889-867878A660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/>
          <a:p>
            <a:r>
              <a:rPr lang="fi-FI" dirty="0"/>
              <a:t>KUSTANNUS / VUOSI</a:t>
            </a:r>
          </a:p>
          <a:p>
            <a:pPr lvl="1"/>
            <a:r>
              <a:rPr lang="fi-FI" dirty="0"/>
              <a:t>Henkilöstön </a:t>
            </a:r>
            <a:br>
              <a:rPr lang="fi-FI" dirty="0"/>
            </a:br>
            <a:r>
              <a:rPr lang="fi-FI" dirty="0"/>
              <a:t>kokonaispalkkauksen kustannukset ovat </a:t>
            </a:r>
            <a:br>
              <a:rPr lang="fi-FI" dirty="0"/>
            </a:br>
            <a:r>
              <a:rPr lang="fi-FI" dirty="0"/>
              <a:t>n. 9,7 milj. €/ vuosi eli 39 700 €/hlö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84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F9ED3BA9-09CF-4932-A5AB-F796D555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/>
          <a:lstStyle/>
          <a:p>
            <a:r>
              <a:rPr lang="fi-FI"/>
              <a:t>Palkkiot</a:t>
            </a:r>
          </a:p>
        </p:txBody>
      </p:sp>
      <p:sp>
        <p:nvSpPr>
          <p:cNvPr id="12" name="Sisällön paikkamerkki 1">
            <a:extLst>
              <a:ext uri="{FF2B5EF4-FFF2-40B4-BE49-F238E27FC236}">
                <a16:creationId xmlns:a16="http://schemas.microsoft.com/office/drawing/2014/main" id="{CA7E8443-A2E0-4267-B2CC-D54F34A2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/>
          <a:lstStyle/>
          <a:p>
            <a:pPr lvl="0"/>
            <a:r>
              <a:rPr lang="fi-FI" dirty="0"/>
              <a:t>Kehittämispalkinto</a:t>
            </a:r>
          </a:p>
          <a:p>
            <a:pPr lvl="1"/>
            <a:r>
              <a:rPr lang="fi-FI" dirty="0"/>
              <a:t>1000 € tai vähintään 50 €/hlö  </a:t>
            </a:r>
          </a:p>
          <a:p>
            <a:pPr lvl="0"/>
            <a:r>
              <a:rPr lang="fi-FI" dirty="0"/>
              <a:t>Aktivointiraha</a:t>
            </a:r>
          </a:p>
          <a:p>
            <a:pPr lvl="1"/>
            <a:r>
              <a:rPr lang="fi-FI" dirty="0"/>
              <a:t>Enintään 500 €/hlö  </a:t>
            </a:r>
          </a:p>
          <a:p>
            <a:pPr lvl="0"/>
            <a:r>
              <a:rPr lang="fi-FI" dirty="0"/>
              <a:t>Kertaluonteinen henkilökohtainen lisä</a:t>
            </a:r>
          </a:p>
          <a:p>
            <a:pPr lvl="1"/>
            <a:r>
              <a:rPr lang="fi-FI" dirty="0"/>
              <a:t>Enintään 2000 € viidelle työntekijälle/vuosi </a:t>
            </a:r>
          </a:p>
          <a:p>
            <a:pPr lvl="0"/>
            <a:r>
              <a:rPr lang="fi-FI" dirty="0"/>
              <a:t>Kannustepalkkio</a:t>
            </a:r>
          </a:p>
          <a:p>
            <a:pPr lvl="1"/>
            <a:r>
              <a:rPr lang="fi-FI" dirty="0"/>
              <a:t>Muutostilanteissa</a:t>
            </a:r>
          </a:p>
          <a:p>
            <a:pPr lvl="1"/>
            <a:r>
              <a:rPr lang="fi-FI" dirty="0"/>
              <a:t>200 € enintään 10:lle työntekijälle/vuosi</a:t>
            </a:r>
          </a:p>
          <a:p>
            <a:pPr lvl="1"/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0846E13D-9D05-46F8-BAF8-D13BFEC11B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/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039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F960A9F-076B-44AA-B218-8468B3B9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/>
          <a:lstStyle/>
          <a:p>
            <a:r>
              <a:rPr lang="fi-FI"/>
              <a:t>Edut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BB822D9-6E9C-4CCA-830C-E306202F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i-FI" dirty="0"/>
              <a:t>TYÖTERVEYSHUOLTO</a:t>
            </a:r>
          </a:p>
          <a:p>
            <a:pPr lvl="1"/>
            <a:r>
              <a:rPr lang="fi-FI" dirty="0" smtClean="0"/>
              <a:t>350 </a:t>
            </a:r>
            <a:r>
              <a:rPr lang="fi-FI" dirty="0"/>
              <a:t>€/hlö </a:t>
            </a:r>
          </a:p>
          <a:p>
            <a:pPr lvl="0"/>
            <a:r>
              <a:rPr lang="fi-FI" dirty="0"/>
              <a:t>ERITYSTYÖLASIEN hankintatuki </a:t>
            </a:r>
          </a:p>
          <a:p>
            <a:pPr lvl="0"/>
            <a:r>
              <a:rPr lang="fi-FI" dirty="0"/>
              <a:t>ATERIAETU</a:t>
            </a:r>
          </a:p>
          <a:p>
            <a:pPr lvl="1"/>
            <a:r>
              <a:rPr lang="fi-FI" dirty="0"/>
              <a:t>Verotusarvoinen ateria </a:t>
            </a:r>
          </a:p>
          <a:p>
            <a:pPr lvl="0"/>
            <a:r>
              <a:rPr lang="fi-FI" dirty="0"/>
              <a:t>TUETTU LOUNAS</a:t>
            </a:r>
          </a:p>
          <a:p>
            <a:pPr lvl="1"/>
            <a:r>
              <a:rPr lang="fi-FI" dirty="0"/>
              <a:t>9000 €</a:t>
            </a:r>
          </a:p>
          <a:p>
            <a:pPr lvl="0"/>
            <a:r>
              <a:rPr lang="fi-FI" dirty="0"/>
              <a:t>KOMPENSOITU LOUNAS</a:t>
            </a:r>
          </a:p>
          <a:p>
            <a:pPr lvl="1"/>
            <a:r>
              <a:rPr lang="fi-FI" dirty="0"/>
              <a:t>5 000€ </a:t>
            </a:r>
          </a:p>
          <a:p>
            <a:pPr lvl="0"/>
            <a:r>
              <a:rPr lang="fi-FI" dirty="0"/>
              <a:t>ILMAISET KAHVIT</a:t>
            </a:r>
          </a:p>
          <a:p>
            <a:pPr lvl="0"/>
            <a:r>
              <a:rPr lang="fi-FI" dirty="0"/>
              <a:t>TYKY-TOIMINTA</a:t>
            </a:r>
          </a:p>
          <a:p>
            <a:pPr lvl="1"/>
            <a:r>
              <a:rPr lang="fi-FI" dirty="0"/>
              <a:t>120 €/hlö</a:t>
            </a:r>
          </a:p>
          <a:p>
            <a:pPr lvl="1"/>
            <a:r>
              <a:rPr lang="fi-FI" dirty="0"/>
              <a:t>E-passi-</a:t>
            </a:r>
            <a:r>
              <a:rPr lang="fi-FI" dirty="0" err="1"/>
              <a:t>Flex</a:t>
            </a:r>
            <a:endParaRPr lang="fi-FI" dirty="0"/>
          </a:p>
          <a:p>
            <a:pPr lvl="1"/>
            <a:r>
              <a:rPr lang="fi-FI" dirty="0"/>
              <a:t>TYKY-avustukset liikuntaan</a:t>
            </a:r>
          </a:p>
          <a:p>
            <a:pPr lvl="1"/>
            <a:r>
              <a:rPr lang="fi-FI" dirty="0"/>
              <a:t>Yhteiset tapahtumat</a:t>
            </a:r>
          </a:p>
          <a:p>
            <a:pPr lvl="1"/>
            <a:r>
              <a:rPr lang="fi-FI" dirty="0"/>
              <a:t>Henkilöstösauna</a:t>
            </a:r>
          </a:p>
          <a:p>
            <a:pPr lvl="1"/>
            <a:r>
              <a:rPr lang="fi-FI" dirty="0"/>
              <a:t>Urheiluvälinelainaus</a:t>
            </a:r>
          </a:p>
          <a:p>
            <a:pPr lvl="1"/>
            <a:r>
              <a:rPr lang="fi-FI" dirty="0"/>
              <a:t>Kausikortit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3BA04C-1858-45D5-AE70-4936D62BFD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24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B857AEA-271B-445E-BAB8-26514AB4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984954"/>
            <a:ext cx="2141783" cy="1325563"/>
          </a:xfrm>
        </p:spPr>
        <p:txBody>
          <a:bodyPr/>
          <a:lstStyle/>
          <a:p>
            <a:r>
              <a:rPr lang="fi-FI"/>
              <a:t>Huomion-osoitukset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801E69-E9C2-4D1A-82B2-80AEEAA8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207" y="984955"/>
            <a:ext cx="3177048" cy="5176506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50- ja 60-vuotislahjat</a:t>
            </a:r>
          </a:p>
          <a:p>
            <a:pPr lvl="1"/>
            <a:r>
              <a:rPr lang="fi-FI" dirty="0"/>
              <a:t>100 € ja kukat</a:t>
            </a:r>
          </a:p>
          <a:p>
            <a:pPr lvl="0"/>
            <a:r>
              <a:rPr lang="fi-FI" dirty="0"/>
              <a:t>Palvelusvuosilahjat </a:t>
            </a:r>
          </a:p>
          <a:p>
            <a:pPr lvl="1"/>
            <a:r>
              <a:rPr lang="fi-FI" dirty="0"/>
              <a:t>20, 30 ja 40 vuoden palveluksesta</a:t>
            </a:r>
          </a:p>
          <a:p>
            <a:pPr lvl="1"/>
            <a:r>
              <a:rPr lang="fi-FI" dirty="0"/>
              <a:t>100 € tai 200 € tai ansiomerkki </a:t>
            </a:r>
          </a:p>
          <a:p>
            <a:pPr lvl="0"/>
            <a:r>
              <a:rPr lang="fi-FI" dirty="0"/>
              <a:t>ELÄKELAHJA </a:t>
            </a:r>
          </a:p>
          <a:p>
            <a:pPr lvl="1"/>
            <a:r>
              <a:rPr lang="fi-FI" dirty="0"/>
              <a:t>100 € ja kukat ja kahvitilaisuus</a:t>
            </a:r>
          </a:p>
          <a:p>
            <a:pPr lvl="0"/>
            <a:r>
              <a:rPr lang="fi-FI" dirty="0"/>
              <a:t>Läksiäislahja</a:t>
            </a:r>
          </a:p>
          <a:p>
            <a:pPr lvl="1"/>
            <a:r>
              <a:rPr lang="fi-FI" dirty="0"/>
              <a:t>50-100 € </a:t>
            </a:r>
          </a:p>
          <a:p>
            <a:pPr lvl="0"/>
            <a:r>
              <a:rPr lang="fi-FI" dirty="0"/>
              <a:t>Muistotilaisuus</a:t>
            </a:r>
          </a:p>
          <a:p>
            <a:pPr lvl="1"/>
            <a:r>
              <a:rPr lang="fi-FI" dirty="0"/>
              <a:t>Kukkalaite tai adressi 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DFDDA94-1476-48EA-B57B-9D8FE35F38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298" y="984954"/>
            <a:ext cx="3084792" cy="5176506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35" name="Dian numeron paikkamerkki 34">
            <a:extLst>
              <a:ext uri="{FF2B5EF4-FFF2-40B4-BE49-F238E27FC236}">
                <a16:creationId xmlns:a16="http://schemas.microsoft.com/office/drawing/2014/main" id="{FF8E5070-E0E8-408A-8327-7A2389A9E3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8263"/>
            <a:ext cx="766763" cy="365125"/>
          </a:xfrm>
        </p:spPr>
        <p:txBody>
          <a:bodyPr/>
          <a:lstStyle/>
          <a:p>
            <a:fld id="{A5E85BB1-E941-45BE-8D47-3252DDEB1C0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86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2E515357-0295-435B-9CE6-3926C3B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/>
          <a:p>
            <a:fld id="{A5E85BB1-E941-45BE-8D47-3252DDEB1C0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B857AEA-271B-445E-BAB8-26514AB4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/>
          <a:p>
            <a:r>
              <a:rPr lang="fi-FI"/>
              <a:t>Kehittymis- ja koulutusmahdollisuudet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801E69-E9C2-4D1A-82B2-80AEEAA8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Ammatilliset koulutukset, kurssit ja valmennukset </a:t>
            </a:r>
          </a:p>
          <a:p>
            <a:pPr lvl="0"/>
            <a:r>
              <a:rPr lang="fi-FI" dirty="0"/>
              <a:t>Tutkinnot</a:t>
            </a:r>
          </a:p>
          <a:p>
            <a:r>
              <a:rPr lang="fi-FI" dirty="0"/>
              <a:t>Oppisopimus</a:t>
            </a:r>
          </a:p>
          <a:p>
            <a:endParaRPr lang="fi-FI" dirty="0"/>
          </a:p>
          <a:p>
            <a:r>
              <a:rPr lang="fi-FI" dirty="0"/>
              <a:t>KUSTANNUKSET / VUOSI</a:t>
            </a:r>
          </a:p>
          <a:p>
            <a:pPr lvl="1"/>
            <a:r>
              <a:rPr lang="fi-FI" dirty="0"/>
              <a:t>N. 80 000 €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DFDDA94-1476-48EA-B57B-9D8FE35F38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17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692942D-A7AD-4B34-9802-7B6FEB34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/>
          <a:p>
            <a:r>
              <a:rPr lang="fi-FI"/>
              <a:t>Työsuhteen pysyvyys ja työaikajärjestelyt</a:t>
            </a:r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CB5CAB65-8A10-4AC5-802D-B57A1196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/>
          <a:p>
            <a:fld id="{A5E85BB1-E941-45BE-8D47-3252DDEB1C0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F57AECB-B94E-4D7A-AD46-918716A6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/>
          <a:lstStyle/>
          <a:p>
            <a:pPr lvl="0"/>
            <a:r>
              <a:rPr lang="fi-FI" dirty="0"/>
              <a:t>Vakituiset työsuhteet</a:t>
            </a:r>
          </a:p>
          <a:p>
            <a:pPr lvl="0"/>
            <a:r>
              <a:rPr lang="fi-FI" dirty="0"/>
              <a:t>Kokoaikaiset työsuhteet</a:t>
            </a:r>
          </a:p>
          <a:p>
            <a:pPr lvl="0"/>
            <a:r>
              <a:rPr lang="fi-FI" dirty="0"/>
              <a:t>Osa-aikaiset työsuhteet tarvittaessa</a:t>
            </a:r>
          </a:p>
          <a:p>
            <a:pPr lvl="0"/>
            <a:r>
              <a:rPr lang="fi-FI" dirty="0"/>
              <a:t>Liukuva työaika</a:t>
            </a:r>
          </a:p>
          <a:p>
            <a:pPr lvl="0"/>
            <a:r>
              <a:rPr lang="fi-FI" dirty="0"/>
              <a:t>Toiveet työvuoroista</a:t>
            </a:r>
          </a:p>
          <a:p>
            <a:pPr lvl="0"/>
            <a:r>
              <a:rPr lang="fi-FI" dirty="0"/>
              <a:t>Etätyö sovittaessa</a:t>
            </a:r>
          </a:p>
          <a:p>
            <a:pPr lvl="0"/>
            <a:r>
              <a:rPr lang="fi-FI" dirty="0"/>
              <a:t>Virkavapaa</a:t>
            </a:r>
          </a:p>
          <a:p>
            <a:pPr lvl="0"/>
            <a:r>
              <a:rPr lang="fi-FI" dirty="0"/>
              <a:t>Vuorotteluvapaa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1E52B5C-963C-45FA-8348-A5B83C5C15F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245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74D50917-8BFF-4817-9FFF-E9BFE1BA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7720"/>
            <a:ext cx="767115" cy="365125"/>
          </a:xfrm>
        </p:spPr>
        <p:txBody>
          <a:bodyPr/>
          <a:lstStyle/>
          <a:p>
            <a:fld id="{A5E85BB1-E941-45BE-8D47-3252DDEB1C02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678FD32-6A08-435F-92CF-46DE70E5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718" y="365126"/>
            <a:ext cx="7186325" cy="527503"/>
          </a:xfrm>
        </p:spPr>
        <p:txBody>
          <a:bodyPr>
            <a:normAutofit/>
          </a:bodyPr>
          <a:lstStyle/>
          <a:p>
            <a:r>
              <a:rPr lang="fi-FI"/>
              <a:t>Osallistaminen, arvostus ja palaute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44A816-FA2D-4904-8446-432618D2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718" y="1420675"/>
            <a:ext cx="3177048" cy="4740785"/>
          </a:xfrm>
        </p:spPr>
        <p:txBody>
          <a:bodyPr/>
          <a:lstStyle/>
          <a:p>
            <a:pPr lvl="0"/>
            <a:r>
              <a:rPr lang="fi-FI" dirty="0"/>
              <a:t>Vaikutusmahdollisuudet omaan työhön</a:t>
            </a:r>
          </a:p>
          <a:p>
            <a:pPr lvl="0"/>
            <a:r>
              <a:rPr lang="fi-FI" dirty="0"/>
              <a:t>Kehittämismahdollisuus</a:t>
            </a:r>
          </a:p>
          <a:p>
            <a:pPr lvl="0"/>
            <a:r>
              <a:rPr lang="fi-FI" dirty="0"/>
              <a:t>Kehityskeskustelut</a:t>
            </a:r>
          </a:p>
          <a:p>
            <a:pPr lvl="0"/>
            <a:r>
              <a:rPr lang="fi-FI" dirty="0"/>
              <a:t>Sanallinen kiitos, huomio ja myönteinen palaute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7F02F116-94ED-400E-999B-85577003AF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5809" y="1420674"/>
            <a:ext cx="3084792" cy="474078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4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8B2D109-9F88-4986-BA5B-3F404C5E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277" y="365126"/>
            <a:ext cx="6370115" cy="1325563"/>
          </a:xfrm>
        </p:spPr>
        <p:txBody>
          <a:bodyPr/>
          <a:lstStyle/>
          <a:p>
            <a:r>
              <a:rPr lang="fi-FI"/>
              <a:t>Piilopalkitseminen?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8672D2F-1FE0-4F13-AD73-78E08E92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277" y="1825626"/>
            <a:ext cx="6370115" cy="3758966"/>
          </a:xfrm>
        </p:spPr>
        <p:txBody>
          <a:bodyPr/>
          <a:lstStyle/>
          <a:p>
            <a:r>
              <a:rPr lang="fi-FI"/>
              <a:t>joululahjat?</a:t>
            </a:r>
          </a:p>
          <a:p>
            <a:pPr lvl="0"/>
            <a:r>
              <a:rPr lang="fi-FI"/>
              <a:t>kevätlahjat?</a:t>
            </a:r>
          </a:p>
          <a:p>
            <a:pPr lvl="0"/>
            <a:r>
              <a:rPr lang="fi-FI"/>
              <a:t>puurojuhlat?</a:t>
            </a:r>
          </a:p>
          <a:p>
            <a:pPr lvl="0"/>
            <a:endParaRPr lang="fi-FI"/>
          </a:p>
          <a:p>
            <a:pPr lvl="0"/>
            <a:endParaRPr lang="fi-FI"/>
          </a:p>
          <a:p>
            <a:r>
              <a:rPr lang="fi-FI"/>
              <a:t> vapaaehtoiset vapaat ja bonuspäivät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07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253</Words>
  <Application>Microsoft Office PowerPoint</Application>
  <PresentationFormat>A4-paperi (210 x 297 mm)</PresentationFormat>
  <Paragraphs>98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Museo 100</vt:lpstr>
      <vt:lpstr>Museo 300</vt:lpstr>
      <vt:lpstr>Museo Sans 300</vt:lpstr>
      <vt:lpstr>Office-teema</vt:lpstr>
      <vt:lpstr>Tammelan kunta</vt:lpstr>
      <vt:lpstr>Palkka</vt:lpstr>
      <vt:lpstr>Palkkiot</vt:lpstr>
      <vt:lpstr>Edut</vt:lpstr>
      <vt:lpstr>Huomion-osoitukset</vt:lpstr>
      <vt:lpstr>Kehittymis- ja koulutusmahdollisuudet</vt:lpstr>
      <vt:lpstr>Työsuhteen pysyvyys ja työaikajärjestelyt</vt:lpstr>
      <vt:lpstr>Osallistaminen, arvostus ja palaute</vt:lpstr>
      <vt:lpstr>Piilopalkitseminen?</vt:lpstr>
      <vt:lpstr>Mistä palkitaan ja sen vaikutukset?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Kaija</dc:creator>
  <cp:lastModifiedBy>Leena Ahola</cp:lastModifiedBy>
  <cp:revision>55</cp:revision>
  <dcterms:created xsi:type="dcterms:W3CDTF">2021-04-26T11:25:32Z</dcterms:created>
  <dcterms:modified xsi:type="dcterms:W3CDTF">2021-07-08T12:14:11Z</dcterms:modified>
</cp:coreProperties>
</file>