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4" r:id="rId4"/>
    <p:sldId id="261" r:id="rId5"/>
    <p:sldId id="259" r:id="rId6"/>
    <p:sldId id="267" r:id="rId7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E649E-2AD3-4F32-AC5B-59E3A459819B}" type="datetimeFigureOut">
              <a:rPr lang="fi-FI" smtClean="0"/>
              <a:t>16.9.2021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FFBB6-6E22-448E-9426-7FC868A76E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5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42951"/>
            <a:ext cx="8784976" cy="1470025"/>
          </a:xfrm>
        </p:spPr>
        <p:txBody>
          <a:bodyPr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9512" y="3212976"/>
            <a:ext cx="8784976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Alaotsikko</a:t>
            </a:r>
            <a:endParaRPr lang="fi-FI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16.9.2021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776864" cy="566738"/>
          </a:xfrm>
        </p:spPr>
        <p:txBody>
          <a:bodyPr anchor="b">
            <a:noAutofit/>
          </a:bodyPr>
          <a:lstStyle>
            <a:lvl1pPr algn="l">
              <a:defRPr sz="3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560" y="612775"/>
            <a:ext cx="7776864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5439346"/>
            <a:ext cx="7776864" cy="5819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16.9.2021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16.9.2021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16.9.2021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k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16.9.2021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kio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16.9.2021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up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16.9.2021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upl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16.9.2021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p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856" y="2708920"/>
            <a:ext cx="8229600" cy="1143000"/>
          </a:xfrm>
        </p:spPr>
        <p:txBody>
          <a:bodyPr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KIITOS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16.9.2021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>
                <a:solidFill>
                  <a:schemeClr val="bg1"/>
                </a:solidFill>
              </a:rPr>
              <a:t>16.9.2021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776864" cy="566738"/>
          </a:xfrm>
        </p:spPr>
        <p:txBody>
          <a:bodyPr anchor="b">
            <a:noAutofit/>
          </a:bodyPr>
          <a:lstStyle>
            <a:lvl1pPr algn="l">
              <a:defRPr sz="3000" b="0" i="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560" y="612775"/>
            <a:ext cx="777686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5439346"/>
            <a:ext cx="7776864" cy="5819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243034"/>
            <a:ext cx="171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36C0E4-8D58-2242-A0D6-50E0881CCB5D}" type="datetime1">
              <a:rPr lang="fi-FI" sz="1600" smtClean="0"/>
              <a:t>16.9.2021</a:t>
            </a:fld>
            <a:endParaRPr lang="en-US" sz="16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62" r:id="rId5"/>
    <p:sldLayoutId id="2147483654" r:id="rId6"/>
    <p:sldLayoutId id="2147483655" r:id="rId7"/>
    <p:sldLayoutId id="2147483659" r:id="rId8"/>
    <p:sldLayoutId id="2147483657" r:id="rId9"/>
    <p:sldLayoutId id="2147483660" r:id="rId10"/>
    <p:sldLayoutId id="2147483658" r:id="rId11"/>
    <p:sldLayoutId id="2147483663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 smtClean="0"/>
              <a:t>TALOUSARVIOESITYS 2022</a:t>
            </a:r>
            <a:br>
              <a:rPr lang="fi-FI" sz="4000" dirty="0" smtClean="0"/>
            </a:br>
            <a:r>
              <a:rPr lang="fi-FI" sz="4000" dirty="0" smtClean="0"/>
              <a:t>Investoinnit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Sivistyspalvelut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547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smtClean="0"/>
              <a:t>Varhaiskasvatus</a:t>
            </a:r>
            <a:endParaRPr lang="en-US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253765"/>
            <a:ext cx="8229600" cy="51569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Ei investointeja vuonna 2022</a:t>
            </a:r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7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err="1" smtClean="0"/>
              <a:t>Perusopetus</a:t>
            </a:r>
            <a:endParaRPr lang="en-US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253765"/>
            <a:ext cx="8229600" cy="51569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err="1" smtClean="0"/>
              <a:t>Kirjastopalvelut</a:t>
            </a:r>
            <a:endParaRPr lang="en-US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253765"/>
            <a:ext cx="8229600" cy="51569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Kirjastoauton hankinta 342 000 €</a:t>
            </a:r>
          </a:p>
          <a:p>
            <a:pPr marL="0" lvl="0" indent="0">
              <a:buNone/>
            </a:pPr>
            <a:endParaRPr lang="fi-FI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Kunnanhallituksen päätös § 175 9.8.2021.</a:t>
            </a:r>
          </a:p>
          <a:p>
            <a:pPr marL="0" lvl="0" indent="0">
              <a:buNone/>
            </a:pPr>
            <a:endParaRPr lang="fi-FI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Selvitys:</a:t>
            </a:r>
            <a:br>
              <a:rPr lang="fi-FI" sz="1400" dirty="0" smtClean="0">
                <a:solidFill>
                  <a:prstClr val="black"/>
                </a:solidFill>
              </a:rPr>
            </a:br>
            <a:r>
              <a:rPr lang="fi-FI" sz="1400" dirty="0" smtClean="0">
                <a:solidFill>
                  <a:prstClr val="black"/>
                </a:solidFill>
              </a:rPr>
              <a:t>Hankintaan on saatu avustusta 117 500 euroa. Se on saatu vuonna 2021. Siitä maksetaan kirjastoauton alusta 85 000 € ja ylijäävä osuus 32 500 € siirtyy käytettäväksi vuonna 2022. Investointi kattaa avustuksesta yli jäävän osuuden. Investointisummalla ja avustuksen osalla maksetaan kirjastoauton kori sekä tarvittavat muu varustelu.</a:t>
            </a:r>
          </a:p>
          <a:p>
            <a:pPr marL="0" lvl="0" indent="0">
              <a:buNone/>
            </a:pPr>
            <a:r>
              <a:rPr lang="fi-FI" sz="1400" dirty="0" smtClean="0">
                <a:solidFill>
                  <a:prstClr val="black"/>
                </a:solidFill>
              </a:rPr>
              <a:t>Kirjastoauton hankintakustannus kaikkiaan on 460 000 €.</a:t>
            </a:r>
            <a:endParaRPr lang="fi-FI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7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err="1" smtClean="0"/>
              <a:t>Liikuntapalvelut</a:t>
            </a:r>
            <a:endParaRPr lang="en-US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253765"/>
            <a:ext cx="8229600" cy="5156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 smtClean="0"/>
              <a:t>Latukone</a:t>
            </a:r>
            <a:r>
              <a:rPr lang="en-US" sz="1400" dirty="0" smtClean="0"/>
              <a:t> </a:t>
            </a:r>
            <a:r>
              <a:rPr lang="en-US" sz="1400" dirty="0"/>
              <a:t>50.000 </a:t>
            </a:r>
            <a:r>
              <a:rPr lang="en-US" sz="1400" dirty="0" smtClean="0"/>
              <a:t>€</a:t>
            </a:r>
            <a:br>
              <a:rPr lang="en-US" sz="1400" dirty="0" smtClean="0"/>
            </a:br>
            <a:r>
              <a:rPr lang="fi-FI" sz="1400" dirty="0"/>
              <a:t>Liikuntapuiston lähivirkistysalueen </a:t>
            </a:r>
            <a:r>
              <a:rPr lang="fi-FI" sz="1400" dirty="0" smtClean="0"/>
              <a:t>kehittäminen 12.000 €</a:t>
            </a:r>
            <a:br>
              <a:rPr lang="fi-FI" sz="1400" dirty="0" smtClean="0"/>
            </a:b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Perustelut</a:t>
            </a:r>
            <a:r>
              <a:rPr lang="fi-FI" sz="1400" dirty="0"/>
              <a:t>:</a:t>
            </a:r>
          </a:p>
          <a:p>
            <a:pPr marL="0" indent="0">
              <a:buNone/>
            </a:pPr>
            <a:r>
              <a:rPr lang="en-US" sz="1400" dirty="0" err="1" smtClean="0"/>
              <a:t>Latukone</a:t>
            </a:r>
            <a:r>
              <a:rPr lang="en-US" sz="1400" dirty="0" smtClean="0"/>
              <a:t>;</a:t>
            </a:r>
            <a:br>
              <a:rPr lang="en-US" sz="1400" dirty="0" smtClean="0"/>
            </a:br>
            <a:r>
              <a:rPr lang="en-US" sz="1400" dirty="0" smtClean="0"/>
              <a:t>Tammelan </a:t>
            </a:r>
            <a:r>
              <a:rPr lang="en-US" sz="1400" dirty="0" err="1"/>
              <a:t>Ryske</a:t>
            </a:r>
            <a:r>
              <a:rPr lang="en-US" sz="1400" dirty="0"/>
              <a:t> on </a:t>
            </a:r>
            <a:r>
              <a:rPr lang="en-US" sz="1400" dirty="0" err="1"/>
              <a:t>osoittanut</a:t>
            </a:r>
            <a:r>
              <a:rPr lang="en-US" sz="1400" dirty="0"/>
              <a:t> 26.1.2021 </a:t>
            </a:r>
            <a:r>
              <a:rPr lang="en-US" sz="1400" dirty="0" err="1"/>
              <a:t>kirjatun</a:t>
            </a:r>
            <a:r>
              <a:rPr lang="en-US" sz="1400" dirty="0"/>
              <a:t> </a:t>
            </a:r>
            <a:r>
              <a:rPr lang="en-US" sz="1400" dirty="0" err="1"/>
              <a:t>aloitteen</a:t>
            </a:r>
            <a:r>
              <a:rPr lang="en-US" sz="1400" dirty="0"/>
              <a:t> </a:t>
            </a:r>
            <a:r>
              <a:rPr lang="en-US" sz="1400" dirty="0" err="1" smtClean="0"/>
              <a:t>sivistyslautakunnalle</a:t>
            </a:r>
            <a:r>
              <a:rPr lang="en-US" sz="1400" dirty="0" smtClean="0"/>
              <a:t> </a:t>
            </a:r>
            <a:r>
              <a:rPr lang="en-US" sz="1400" dirty="0" err="1"/>
              <a:t>tykkilumen</a:t>
            </a:r>
            <a:r>
              <a:rPr lang="en-US" sz="1400" dirty="0"/>
              <a:t> </a:t>
            </a:r>
            <a:r>
              <a:rPr lang="en-US" sz="1400" dirty="0" err="1"/>
              <a:t>teosta</a:t>
            </a:r>
            <a:r>
              <a:rPr lang="en-US" sz="1400" dirty="0"/>
              <a:t> </a:t>
            </a:r>
            <a:r>
              <a:rPr lang="en-US" sz="1400" dirty="0" err="1"/>
              <a:t>sekä</a:t>
            </a:r>
            <a:r>
              <a:rPr lang="en-US" sz="1400" dirty="0"/>
              <a:t> lumen </a:t>
            </a:r>
            <a:r>
              <a:rPr lang="en-US" sz="1400" dirty="0" err="1"/>
              <a:t>levittämisestä</a:t>
            </a:r>
            <a:r>
              <a:rPr lang="en-US" sz="1400" dirty="0"/>
              <a:t> </a:t>
            </a:r>
            <a:r>
              <a:rPr lang="en-US" sz="1400" dirty="0" err="1"/>
              <a:t>liikuntapuiston</a:t>
            </a:r>
            <a:r>
              <a:rPr lang="en-US" sz="1400" dirty="0"/>
              <a:t> 1,0 km ja 1,6 km </a:t>
            </a:r>
            <a:r>
              <a:rPr lang="en-US" sz="1400" dirty="0" err="1"/>
              <a:t>latureiteille</a:t>
            </a:r>
            <a:r>
              <a:rPr lang="en-US" sz="1400" dirty="0"/>
              <a:t>. </a:t>
            </a:r>
            <a:r>
              <a:rPr lang="en-US" sz="1400" dirty="0" err="1"/>
              <a:t>Aloitteessa</a:t>
            </a:r>
            <a:r>
              <a:rPr lang="en-US" sz="1400" dirty="0"/>
              <a:t> </a:t>
            </a:r>
            <a:r>
              <a:rPr lang="en-US" sz="1400" dirty="0" err="1"/>
              <a:t>esitetään</a:t>
            </a:r>
            <a:r>
              <a:rPr lang="en-US" sz="1400" dirty="0"/>
              <a:t>, </a:t>
            </a:r>
            <a:r>
              <a:rPr lang="en-US" sz="1400" dirty="0" err="1"/>
              <a:t>että</a:t>
            </a:r>
            <a:r>
              <a:rPr lang="en-US" sz="1400" dirty="0"/>
              <a:t> Tammelan kunta </a:t>
            </a:r>
            <a:r>
              <a:rPr lang="en-US" sz="1400" dirty="0" err="1"/>
              <a:t>vastaisi</a:t>
            </a:r>
            <a:r>
              <a:rPr lang="en-US" sz="1400" dirty="0"/>
              <a:t> </a:t>
            </a:r>
            <a:r>
              <a:rPr lang="en-US" sz="1400" dirty="0" err="1"/>
              <a:t>jatkossa</a:t>
            </a:r>
            <a:r>
              <a:rPr lang="en-US" sz="1400" dirty="0"/>
              <a:t> </a:t>
            </a:r>
            <a:r>
              <a:rPr lang="en-US" sz="1400" dirty="0" err="1"/>
              <a:t>tykkilumilatujen</a:t>
            </a:r>
            <a:r>
              <a:rPr lang="en-US" sz="1400" dirty="0"/>
              <a:t> </a:t>
            </a:r>
            <a:r>
              <a:rPr lang="en-US" sz="1400" dirty="0" err="1"/>
              <a:t>teosta</a:t>
            </a:r>
            <a:r>
              <a:rPr lang="en-US" sz="1400" dirty="0"/>
              <a:t> </a:t>
            </a:r>
            <a:r>
              <a:rPr lang="en-US" sz="1400" dirty="0" err="1"/>
              <a:t>sekä</a:t>
            </a:r>
            <a:r>
              <a:rPr lang="en-US" sz="1400" dirty="0"/>
              <a:t> </a:t>
            </a:r>
            <a:r>
              <a:rPr lang="en-US" sz="1400" dirty="0" err="1"/>
              <a:t>niistä</a:t>
            </a:r>
            <a:r>
              <a:rPr lang="en-US" sz="1400" dirty="0"/>
              <a:t> </a:t>
            </a:r>
            <a:r>
              <a:rPr lang="en-US" sz="1400" dirty="0" err="1"/>
              <a:t>koituvista</a:t>
            </a:r>
            <a:r>
              <a:rPr lang="en-US" sz="1400" dirty="0"/>
              <a:t> </a:t>
            </a:r>
            <a:r>
              <a:rPr lang="en-US" sz="1400" dirty="0" err="1"/>
              <a:t>kusannuksista</a:t>
            </a:r>
            <a:r>
              <a:rPr lang="en-US" sz="1400" dirty="0"/>
              <a:t> </a:t>
            </a:r>
            <a:r>
              <a:rPr lang="en-US" sz="1400" dirty="0" err="1" smtClean="0"/>
              <a:t>kokonaisuudes-saan</a:t>
            </a:r>
            <a:r>
              <a:rPr lang="en-US" sz="1400" dirty="0"/>
              <a:t>. Tammelan </a:t>
            </a:r>
            <a:r>
              <a:rPr lang="en-US" sz="1400" dirty="0" err="1"/>
              <a:t>Ryskeellä</a:t>
            </a:r>
            <a:r>
              <a:rPr lang="en-US" sz="1400" dirty="0"/>
              <a:t> </a:t>
            </a:r>
            <a:r>
              <a:rPr lang="en-US" sz="1400" dirty="0" err="1"/>
              <a:t>ei</a:t>
            </a:r>
            <a:r>
              <a:rPr lang="en-US" sz="1400" dirty="0"/>
              <a:t> ole </a:t>
            </a:r>
            <a:r>
              <a:rPr lang="en-US" sz="1400" dirty="0" err="1"/>
              <a:t>enää</a:t>
            </a:r>
            <a:r>
              <a:rPr lang="en-US" sz="1400" dirty="0"/>
              <a:t> </a:t>
            </a:r>
            <a:r>
              <a:rPr lang="en-US" sz="1400" dirty="0" err="1"/>
              <a:t>jatkossa</a:t>
            </a:r>
            <a:r>
              <a:rPr lang="en-US" sz="1400" dirty="0"/>
              <a:t> </a:t>
            </a:r>
            <a:r>
              <a:rPr lang="en-US" sz="1400" dirty="0" err="1"/>
              <a:t>taloudellisia</a:t>
            </a:r>
            <a:r>
              <a:rPr lang="en-US" sz="1400" dirty="0"/>
              <a:t> </a:t>
            </a:r>
            <a:r>
              <a:rPr lang="en-US" sz="1400" dirty="0" err="1"/>
              <a:t>eikä</a:t>
            </a:r>
            <a:r>
              <a:rPr lang="en-US" sz="1400" dirty="0"/>
              <a:t> </a:t>
            </a:r>
            <a:r>
              <a:rPr lang="en-US" sz="1400" dirty="0" err="1"/>
              <a:t>henkilöstö</a:t>
            </a:r>
            <a:r>
              <a:rPr lang="en-US" sz="1400" dirty="0"/>
              <a:t> </a:t>
            </a:r>
            <a:r>
              <a:rPr lang="en-US" sz="1400" dirty="0" err="1"/>
              <a:t>resursseja</a:t>
            </a:r>
            <a:r>
              <a:rPr lang="en-US" sz="1400" dirty="0"/>
              <a:t> </a:t>
            </a:r>
            <a:r>
              <a:rPr lang="en-US" sz="1400" dirty="0" err="1"/>
              <a:t>tykkilumi-latujen</a:t>
            </a:r>
            <a:r>
              <a:rPr lang="en-US" sz="1400" dirty="0"/>
              <a:t> </a:t>
            </a:r>
            <a:r>
              <a:rPr lang="en-US" sz="1400" dirty="0" err="1"/>
              <a:t>tekoon</a:t>
            </a:r>
            <a:r>
              <a:rPr lang="en-US" sz="1400" dirty="0" smtClean="0"/>
              <a:t>. </a:t>
            </a:r>
            <a:r>
              <a:rPr lang="en-US" sz="1400" dirty="0"/>
              <a:t>Tammelan </a:t>
            </a:r>
            <a:r>
              <a:rPr lang="en-US" sz="1400" dirty="0" err="1"/>
              <a:t>liikuntapalveluilla</a:t>
            </a:r>
            <a:r>
              <a:rPr lang="en-US" sz="1400" dirty="0"/>
              <a:t> on </a:t>
            </a:r>
            <a:r>
              <a:rPr lang="en-US" sz="1400" dirty="0" err="1"/>
              <a:t>mahdollisuus</a:t>
            </a:r>
            <a:r>
              <a:rPr lang="en-US" sz="1400" dirty="0"/>
              <a:t> </a:t>
            </a:r>
            <a:r>
              <a:rPr lang="en-US" sz="1400" dirty="0" err="1"/>
              <a:t>hoitaa</a:t>
            </a:r>
            <a:r>
              <a:rPr lang="en-US" sz="1400" dirty="0"/>
              <a:t> </a:t>
            </a:r>
            <a:r>
              <a:rPr lang="en-US" sz="1400" dirty="0" err="1"/>
              <a:t>tykkilumilatujen</a:t>
            </a:r>
            <a:r>
              <a:rPr lang="en-US" sz="1400" dirty="0"/>
              <a:t> </a:t>
            </a:r>
            <a:r>
              <a:rPr lang="en-US" sz="1400" dirty="0" err="1"/>
              <a:t>teko</a:t>
            </a:r>
            <a:r>
              <a:rPr lang="en-US" sz="1400" dirty="0"/>
              <a:t> </a:t>
            </a:r>
            <a:r>
              <a:rPr lang="en-US" sz="1400" dirty="0" err="1"/>
              <a:t>kokonaisuudessaan</a:t>
            </a:r>
            <a:r>
              <a:rPr lang="en-US" sz="1400" dirty="0"/>
              <a:t> </a:t>
            </a:r>
            <a:r>
              <a:rPr lang="en-US" sz="1400" dirty="0" err="1"/>
              <a:t>samalla</a:t>
            </a:r>
            <a:r>
              <a:rPr lang="en-US" sz="1400" dirty="0"/>
              <a:t> </a:t>
            </a:r>
            <a:r>
              <a:rPr lang="en-US" sz="1400" dirty="0" err="1"/>
              <a:t>mittakaavalla</a:t>
            </a:r>
            <a:r>
              <a:rPr lang="en-US" sz="1400" dirty="0"/>
              <a:t> </a:t>
            </a:r>
            <a:r>
              <a:rPr lang="en-US" sz="1400" dirty="0" err="1"/>
              <a:t>kuin</a:t>
            </a:r>
            <a:r>
              <a:rPr lang="en-US" sz="1400" dirty="0"/>
              <a:t> </a:t>
            </a:r>
            <a:r>
              <a:rPr lang="en-US" sz="1400" dirty="0" err="1"/>
              <a:t>ennenkin</a:t>
            </a:r>
            <a:r>
              <a:rPr lang="en-US" sz="1400" dirty="0"/>
              <a:t>, </a:t>
            </a:r>
            <a:r>
              <a:rPr lang="en-US" sz="1400" dirty="0" err="1"/>
              <a:t>mikäli</a:t>
            </a:r>
            <a:r>
              <a:rPr lang="en-US" sz="1400" dirty="0"/>
              <a:t> </a:t>
            </a:r>
            <a:r>
              <a:rPr lang="en-US" sz="1400" dirty="0" err="1"/>
              <a:t>investoidaan</a:t>
            </a:r>
            <a:r>
              <a:rPr lang="en-US" sz="1400" dirty="0"/>
              <a:t> </a:t>
            </a:r>
            <a:r>
              <a:rPr lang="en-US" sz="1400" dirty="0" err="1"/>
              <a:t>uudempaan</a:t>
            </a:r>
            <a:r>
              <a:rPr lang="en-US" sz="1400" dirty="0"/>
              <a:t> </a:t>
            </a:r>
            <a:r>
              <a:rPr lang="en-US" sz="1400" dirty="0" err="1" smtClean="0"/>
              <a:t>latukoneeseen</a:t>
            </a:r>
            <a:r>
              <a:rPr lang="en-US" sz="1400" dirty="0" smtClean="0"/>
              <a:t> 50.000 €.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fi-FI" sz="1400" dirty="0"/>
              <a:t>Liikuntapuiston lähivirkistysalueen </a:t>
            </a:r>
            <a:r>
              <a:rPr lang="fi-FI" sz="1400" dirty="0" smtClean="0"/>
              <a:t>kehittäminen;</a:t>
            </a:r>
            <a:endParaRPr lang="fi-FI" sz="1400" dirty="0"/>
          </a:p>
          <a:p>
            <a:pPr marL="0" indent="0">
              <a:buNone/>
            </a:pPr>
            <a:r>
              <a:rPr lang="fi-FI" sz="1400" dirty="0"/>
              <a:t>Hankkeessa on tarkoitus tehdä ulkoilureittejä liikuntapuiston alueelle mm. </a:t>
            </a:r>
            <a:r>
              <a:rPr lang="fi-FI" sz="1400" dirty="0" err="1" smtClean="0"/>
              <a:t>Kaukjärven</a:t>
            </a:r>
            <a:r>
              <a:rPr lang="fi-FI" sz="1400" dirty="0" smtClean="0"/>
              <a:t> </a:t>
            </a:r>
            <a:r>
              <a:rPr lang="fi-FI" sz="1400" dirty="0"/>
              <a:t>rantaa </a:t>
            </a:r>
            <a:r>
              <a:rPr lang="fi-FI" sz="1400" dirty="0" smtClean="0"/>
              <a:t>myötäillen. Lisäksi Kotkan </a:t>
            </a:r>
            <a:r>
              <a:rPr lang="fi-FI" sz="1400" dirty="0"/>
              <a:t>nokkaan on suunnitteilla tehtäväksi laavu. Hankkeen kustannusarvio on 40 000 €, josta kunnan investointi osuus on 12 000 €.</a:t>
            </a:r>
          </a:p>
          <a:p>
            <a:pPr marL="0" indent="0">
              <a:buNone/>
            </a:pPr>
            <a:r>
              <a:rPr lang="fi-FI" sz="1400" dirty="0"/>
              <a:t>Hankkeeseen haetaan </a:t>
            </a:r>
            <a:r>
              <a:rPr lang="fi-FI" sz="1400" dirty="0" err="1"/>
              <a:t>Leader</a:t>
            </a:r>
            <a:r>
              <a:rPr lang="fi-FI" sz="1400"/>
              <a:t> </a:t>
            </a:r>
            <a:r>
              <a:rPr lang="fi-FI" sz="1400" smtClean="0"/>
              <a:t>avustusta, </a:t>
            </a:r>
            <a:r>
              <a:rPr lang="fi-FI" sz="1400" dirty="0"/>
              <a:t>joka on 70 % hankkeen kustannusarviosta, joten kunnalle jää tuo 30 </a:t>
            </a:r>
            <a:r>
              <a:rPr lang="fi-FI" sz="1400"/>
              <a:t>% </a:t>
            </a:r>
            <a:r>
              <a:rPr lang="fi-FI" sz="1400" smtClean="0"/>
              <a:t>(12 </a:t>
            </a:r>
            <a:r>
              <a:rPr lang="fi-FI" sz="1400" dirty="0"/>
              <a:t>000 €) omarahoitus osuudeksi. </a:t>
            </a:r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2341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7725"/>
          </a:xfrm>
        </p:spPr>
        <p:txBody>
          <a:bodyPr/>
          <a:lstStyle/>
          <a:p>
            <a:r>
              <a:rPr lang="en-US" sz="2400" dirty="0" err="1" smtClean="0"/>
              <a:t>Nuoriso</a:t>
            </a:r>
            <a:r>
              <a:rPr lang="en-US" sz="2400" dirty="0" smtClean="0"/>
              <a:t>- ja </a:t>
            </a:r>
            <a:r>
              <a:rPr lang="en-US" sz="2400" dirty="0" err="1" smtClean="0"/>
              <a:t>kulttuuripalvelut</a:t>
            </a:r>
            <a:endParaRPr lang="en-US" sz="240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45455"/>
              </p:ext>
            </p:extLst>
          </p:nvPr>
        </p:nvGraphicFramePr>
        <p:xfrm>
          <a:off x="757384" y="1112371"/>
          <a:ext cx="7703129" cy="5013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7850">
                  <a:extLst>
                    <a:ext uri="{9D8B030D-6E8A-4147-A177-3AD203B41FA5}">
                      <a16:colId xmlns:a16="http://schemas.microsoft.com/office/drawing/2014/main" val="641988035"/>
                    </a:ext>
                  </a:extLst>
                </a:gridCol>
                <a:gridCol w="300303">
                  <a:extLst>
                    <a:ext uri="{9D8B030D-6E8A-4147-A177-3AD203B41FA5}">
                      <a16:colId xmlns:a16="http://schemas.microsoft.com/office/drawing/2014/main" val="1470411481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1356802836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3447669645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2842556880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23226337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2369489432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3511001869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676581062"/>
                    </a:ext>
                  </a:extLst>
                </a:gridCol>
                <a:gridCol w="573122">
                  <a:extLst>
                    <a:ext uri="{9D8B030D-6E8A-4147-A177-3AD203B41FA5}">
                      <a16:colId xmlns:a16="http://schemas.microsoft.com/office/drawing/2014/main" val="1722998049"/>
                    </a:ext>
                  </a:extLst>
                </a:gridCol>
              </a:tblGrid>
              <a:tr h="241621">
                <a:tc gridSpan="10">
                  <a:txBody>
                    <a:bodyPr/>
                    <a:lstStyle/>
                    <a:p>
                      <a:pPr algn="l" rtl="0" fontAlgn="t"/>
                      <a:r>
                        <a:rPr lang="fi-FI" sz="800" u="none" strike="noStrike" dirty="0">
                          <a:effectLst/>
                        </a:rPr>
                        <a:t>SIVISTYSLAUTAKUNNAN INVESTOINTIOHJELMA 2022-2026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155585"/>
                  </a:ext>
                </a:extLst>
              </a:tr>
              <a:tr h="632393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Hankkeen nimi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Kust.arv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2020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2021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2022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2025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fi-FI" sz="800" u="none" strike="noStrike">
                          <a:effectLst/>
                        </a:rPr>
                        <a:t>Ulkop. Rahoitus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2490357"/>
                  </a:ext>
                </a:extLst>
              </a:tr>
              <a:tr h="6323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Alv 0 %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34543"/>
                  </a:ext>
                </a:extLst>
              </a:tr>
              <a:tr h="240428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KULTTUURI- JA VAPAA-AJAN PALVELUALUE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3763836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Strategian mukainen ohjelmasuunnitelma;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6788618"/>
                  </a:ext>
                </a:extLst>
              </a:tr>
              <a:tr h="240428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nuorisopalvelut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2214362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Manttaalin keittiöremontti 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25.000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0486342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Oksjärven pesutila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25.000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6890416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Manttaalin  wc ja kokoustilan keittiön remontti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8502049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Mediapaja nuorisotilalle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9601218"/>
                  </a:ext>
                </a:extLst>
              </a:tr>
              <a:tr h="240428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Manttaalin eteisen, ulko-ovien  remontti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023415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nuorisotilan maalaus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2569242"/>
                  </a:ext>
                </a:extLst>
              </a:tr>
              <a:tr h="24042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Kulttuuripalvelut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2443693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Kotiseututalon suunnittelu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7720876"/>
                  </a:ext>
                </a:extLst>
              </a:tr>
              <a:tr h="240428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Kaukolanharjun näkötornin alakerran näyttelyn rakentaminen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347" marR="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2828304"/>
                  </a:ext>
                </a:extLst>
              </a:tr>
              <a:tr h="240428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       Tammela 600 vuotta näyttelyitä, juhlakirja ym.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15.000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15.000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i-FI" sz="800" u="none" strike="noStrike">
                          <a:effectLst/>
                        </a:rPr>
                        <a:t>10.000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2962526"/>
                  </a:ext>
                </a:extLst>
              </a:tr>
              <a:tr h="19091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>
                          <a:effectLst/>
                        </a:rPr>
                        <a:t>        Näkötornin polun rappuset</a:t>
                      </a:r>
                      <a:endParaRPr lang="fi-FI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 dirty="0">
                          <a:effectLst/>
                        </a:rPr>
                        <a:t> </a:t>
                      </a:r>
                      <a:endParaRPr lang="fi-FI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3737011"/>
                  </a:ext>
                </a:extLst>
              </a:tr>
              <a:tr h="190911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u="none" strike="noStrike">
                          <a:effectLst/>
                        </a:rPr>
                        <a:t>       Kotiseututalo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 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100.000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>
                          <a:effectLst/>
                        </a:rPr>
                        <a:t>100.000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u="none" strike="noStrike">
                          <a:effectLst/>
                        </a:rPr>
                        <a:t>60.000</a:t>
                      </a:r>
                      <a:endParaRPr lang="fi-FI" sz="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u="none" strike="noStrike" dirty="0">
                          <a:effectLst/>
                        </a:rPr>
                        <a:t> </a:t>
                      </a:r>
                      <a:endParaRPr lang="fi-FI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190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78176"/>
      </p:ext>
    </p:extLst>
  </p:cSld>
  <p:clrMapOvr>
    <a:masterClrMapping/>
  </p:clrMapOvr>
</p:sld>
</file>

<file path=ppt/theme/theme1.xml><?xml version="1.0" encoding="utf-8"?>
<a:theme xmlns:a="http://schemas.openxmlformats.org/drawingml/2006/main" name="Tammela_teema2">
  <a:themeElements>
    <a:clrScheme name="Tammela">
      <a:dk1>
        <a:sysClr val="windowText" lastClr="000000"/>
      </a:dk1>
      <a:lt1>
        <a:sysClr val="window" lastClr="FFFFFF"/>
      </a:lt1>
      <a:dk2>
        <a:srgbClr val="F58220"/>
      </a:dk2>
      <a:lt2>
        <a:srgbClr val="FFFFFF"/>
      </a:lt2>
      <a:accent1>
        <a:srgbClr val="F58220"/>
      </a:accent1>
      <a:accent2>
        <a:srgbClr val="FCAF17"/>
      </a:accent2>
      <a:accent3>
        <a:srgbClr val="99CC33"/>
      </a:accent3>
      <a:accent4>
        <a:srgbClr val="00C5C3"/>
      </a:accent4>
      <a:accent5>
        <a:srgbClr val="575757"/>
      </a:accent5>
      <a:accent6>
        <a:srgbClr val="82828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Tammela_teema2</Template>
  <TotalTime>163</TotalTime>
  <Words>424</Words>
  <Application>Microsoft Office PowerPoint</Application>
  <PresentationFormat>Näytössä katseltava diaesitys (4:3)</PresentationFormat>
  <Paragraphs>157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Tammela_teema2</vt:lpstr>
      <vt:lpstr>TALOUSARVIOESITYS 2022 Investoinnit</vt:lpstr>
      <vt:lpstr>Varhaiskasvatus</vt:lpstr>
      <vt:lpstr>Perusopetus</vt:lpstr>
      <vt:lpstr>Kirjastopalvelut</vt:lpstr>
      <vt:lpstr>Liikuntapalvelut</vt:lpstr>
      <vt:lpstr>Nuoriso- ja kulttuuripalvelut</vt:lpstr>
    </vt:vector>
  </TitlesOfParts>
  <Company>Tammelan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Sari Lukkala</dc:creator>
  <cp:lastModifiedBy>Sirpa Holmberg</cp:lastModifiedBy>
  <cp:revision>28</cp:revision>
  <cp:lastPrinted>2021-09-16T11:23:24Z</cp:lastPrinted>
  <dcterms:created xsi:type="dcterms:W3CDTF">2018-06-12T10:23:50Z</dcterms:created>
  <dcterms:modified xsi:type="dcterms:W3CDTF">2021-09-16T11:24:20Z</dcterms:modified>
</cp:coreProperties>
</file>