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sldIdLst>
    <p:sldId id="256" r:id="rId2"/>
    <p:sldId id="266" r:id="rId3"/>
    <p:sldId id="264" r:id="rId4"/>
    <p:sldId id="261" r:id="rId5"/>
    <p:sldId id="259" r:id="rId6"/>
    <p:sldId id="267" r:id="rId7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80" d="100"/>
          <a:sy n="80" d="100"/>
        </p:scale>
        <p:origin x="82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BE649E-2AD3-4F32-AC5B-59E3A459819B}" type="datetimeFigureOut">
              <a:rPr lang="fi-FI" smtClean="0"/>
              <a:t>8.9.2021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1FFBB6-6E22-448E-9426-7FC868A76E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850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79512" y="1742951"/>
            <a:ext cx="8784976" cy="1470025"/>
          </a:xfrm>
        </p:spPr>
        <p:txBody>
          <a:bodyPr>
            <a:noAutofit/>
          </a:bodyPr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Otsikko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9512" y="3212976"/>
            <a:ext cx="8784976" cy="1752600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Alaotsikko</a:t>
            </a:r>
            <a:endParaRPr lang="fi-FI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457200" y="6243034"/>
            <a:ext cx="1718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A36C0E4-8D58-2242-A0D6-50E0881CCB5D}" type="datetime1">
              <a:rPr lang="fi-FI" sz="1600" smtClean="0">
                <a:solidFill>
                  <a:schemeClr val="bg1"/>
                </a:solidFill>
              </a:rPr>
              <a:t>8.9.2021</a:t>
            </a:fld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800600"/>
            <a:ext cx="7776864" cy="566738"/>
          </a:xfrm>
        </p:spPr>
        <p:txBody>
          <a:bodyPr anchor="b">
            <a:noAutofit/>
          </a:bodyPr>
          <a:lstStyle>
            <a:lvl1pPr algn="l">
              <a:defRPr sz="3000"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11560" y="612775"/>
            <a:ext cx="7776864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1560" y="5439346"/>
            <a:ext cx="7776864" cy="58194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457200" y="6243034"/>
            <a:ext cx="1718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A36C0E4-8D58-2242-A0D6-50E0881CCB5D}" type="datetime1">
              <a:rPr lang="fi-FI" sz="1600" smtClean="0">
                <a:solidFill>
                  <a:schemeClr val="bg1"/>
                </a:solidFill>
              </a:rPr>
              <a:t>8.9.2021</a:t>
            </a:fld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aak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xtBox 3"/>
          <p:cNvSpPr txBox="1"/>
          <p:nvPr userDrawn="1"/>
        </p:nvSpPr>
        <p:spPr>
          <a:xfrm>
            <a:off x="457200" y="6243034"/>
            <a:ext cx="1718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A36C0E4-8D58-2242-A0D6-50E0881CCB5D}" type="datetime1">
              <a:rPr lang="fi-FI" sz="1600" smtClean="0"/>
              <a:t>8.9.2021</a:t>
            </a:fld>
            <a:endParaRPr lang="en-US" sz="1600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aaka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xtBox 3"/>
          <p:cNvSpPr txBox="1"/>
          <p:nvPr userDrawn="1"/>
        </p:nvSpPr>
        <p:spPr>
          <a:xfrm>
            <a:off x="457200" y="6243034"/>
            <a:ext cx="1718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A36C0E4-8D58-2242-A0D6-50E0881CCB5D}" type="datetime1">
              <a:rPr lang="fi-FI" sz="1600" smtClean="0">
                <a:solidFill>
                  <a:schemeClr val="bg1"/>
                </a:solidFill>
              </a:rPr>
              <a:t>8.9.2021</a:t>
            </a:fld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ak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457200" y="6243034"/>
            <a:ext cx="1718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A36C0E4-8D58-2242-A0D6-50E0881CCB5D}" type="datetime1">
              <a:rPr lang="fi-FI" sz="1600" smtClean="0"/>
              <a:t>8.9.2021</a:t>
            </a:fld>
            <a:endParaRPr lang="en-US" sz="160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akio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457200" y="6243034"/>
            <a:ext cx="1718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A36C0E4-8D58-2242-A0D6-50E0881CCB5D}" type="datetime1">
              <a:rPr lang="fi-FI" sz="1600" smtClean="0">
                <a:solidFill>
                  <a:schemeClr val="bg1"/>
                </a:solidFill>
              </a:rPr>
              <a:t>8.9.2021</a:t>
            </a:fld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upl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xtBox 4"/>
          <p:cNvSpPr txBox="1"/>
          <p:nvPr userDrawn="1"/>
        </p:nvSpPr>
        <p:spPr>
          <a:xfrm>
            <a:off x="457200" y="6243034"/>
            <a:ext cx="1718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A36C0E4-8D58-2242-A0D6-50E0881CCB5D}" type="datetime1">
              <a:rPr lang="fi-FI" sz="1600" smtClean="0"/>
              <a:t>8.9.2021</a:t>
            </a:fld>
            <a:endParaRPr lang="en-US" sz="160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upla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xtBox 4"/>
          <p:cNvSpPr txBox="1"/>
          <p:nvPr userDrawn="1"/>
        </p:nvSpPr>
        <p:spPr>
          <a:xfrm>
            <a:off x="457200" y="6243034"/>
            <a:ext cx="1718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A36C0E4-8D58-2242-A0D6-50E0881CCB5D}" type="datetime1">
              <a:rPr lang="fi-FI" sz="1600" smtClean="0">
                <a:solidFill>
                  <a:schemeClr val="bg1"/>
                </a:solidFill>
              </a:rPr>
              <a:t>8.9.2021</a:t>
            </a:fld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oppu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6856" y="2708920"/>
            <a:ext cx="8229600" cy="1143000"/>
          </a:xfrm>
        </p:spPr>
        <p:txBody>
          <a:bodyPr>
            <a:noAutofit/>
          </a:bodyPr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KIITOS</a:t>
            </a:r>
            <a:endParaRPr lang="fi-FI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57200" y="6243034"/>
            <a:ext cx="1718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A36C0E4-8D58-2242-A0D6-50E0881CCB5D}" type="datetime1">
              <a:rPr lang="fi-FI" sz="1600" smtClean="0"/>
              <a:t>8.9.2021</a:t>
            </a:fld>
            <a:endParaRPr lang="en-US" sz="160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57200" y="6243034"/>
            <a:ext cx="1718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A36C0E4-8D58-2242-A0D6-50E0881CCB5D}" type="datetime1">
              <a:rPr lang="fi-FI" sz="1600" smtClean="0">
                <a:solidFill>
                  <a:schemeClr val="bg1"/>
                </a:solidFill>
              </a:rPr>
              <a:t>8.9.2021</a:t>
            </a:fld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800600"/>
            <a:ext cx="7776864" cy="566738"/>
          </a:xfrm>
        </p:spPr>
        <p:txBody>
          <a:bodyPr anchor="b">
            <a:noAutofit/>
          </a:bodyPr>
          <a:lstStyle>
            <a:lvl1pPr algn="l">
              <a:defRPr sz="3000" b="0" i="0"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11560" y="612775"/>
            <a:ext cx="7776864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1560" y="5439346"/>
            <a:ext cx="7776864" cy="58194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457200" y="6243034"/>
            <a:ext cx="1718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A36C0E4-8D58-2242-A0D6-50E0881CCB5D}" type="datetime1">
              <a:rPr lang="fi-FI" sz="1600" smtClean="0"/>
              <a:t>8.9.2021</a:t>
            </a:fld>
            <a:endParaRPr lang="en-US" sz="160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2" r:id="rId4"/>
    <p:sldLayoutId id="2147483662" r:id="rId5"/>
    <p:sldLayoutId id="2147483654" r:id="rId6"/>
    <p:sldLayoutId id="2147483655" r:id="rId7"/>
    <p:sldLayoutId id="2147483659" r:id="rId8"/>
    <p:sldLayoutId id="2147483657" r:id="rId9"/>
    <p:sldLayoutId id="2147483660" r:id="rId10"/>
    <p:sldLayoutId id="2147483658" r:id="rId11"/>
    <p:sldLayoutId id="2147483663" r:id="rId12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z="4000" dirty="0" smtClean="0"/>
              <a:t>TALOUSARVIOESITYS 2022</a:t>
            </a:r>
            <a:br>
              <a:rPr lang="fi-FI" sz="4000" dirty="0" smtClean="0"/>
            </a:br>
            <a:r>
              <a:rPr lang="fi-FI" sz="4000" dirty="0" smtClean="0"/>
              <a:t>Investoinnit</a:t>
            </a:r>
            <a:endParaRPr lang="fi-FI" sz="400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Sivistyspalvelut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85477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7725"/>
          </a:xfrm>
        </p:spPr>
        <p:txBody>
          <a:bodyPr/>
          <a:lstStyle/>
          <a:p>
            <a:r>
              <a:rPr lang="en-US" sz="2400" dirty="0" smtClean="0"/>
              <a:t>Varhaiskasvatus</a:t>
            </a:r>
            <a:endParaRPr lang="en-US" sz="2400" dirty="0"/>
          </a:p>
        </p:txBody>
      </p:sp>
      <p:sp>
        <p:nvSpPr>
          <p:cNvPr id="4" name="Sisällön paikkamerkki 3"/>
          <p:cNvSpPr>
            <a:spLocks noGrp="1"/>
          </p:cNvSpPr>
          <p:nvPr>
            <p:ph idx="1"/>
          </p:nvPr>
        </p:nvSpPr>
        <p:spPr>
          <a:xfrm>
            <a:off x="457200" y="1253765"/>
            <a:ext cx="8229600" cy="515697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fi-FI" sz="1400" dirty="0" smtClean="0">
                <a:solidFill>
                  <a:prstClr val="black"/>
                </a:solidFill>
              </a:rPr>
              <a:t>Ei investointeja vuonna 2022</a:t>
            </a:r>
            <a:endParaRPr lang="fi-FI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978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7725"/>
          </a:xfrm>
        </p:spPr>
        <p:txBody>
          <a:bodyPr/>
          <a:lstStyle/>
          <a:p>
            <a:r>
              <a:rPr lang="en-US" sz="2400" dirty="0" err="1" smtClean="0"/>
              <a:t>Perusopetus</a:t>
            </a:r>
            <a:endParaRPr lang="en-US" sz="2400" dirty="0"/>
          </a:p>
        </p:txBody>
      </p:sp>
      <p:sp>
        <p:nvSpPr>
          <p:cNvPr id="4" name="Sisällön paikkamerkki 3"/>
          <p:cNvSpPr>
            <a:spLocks noGrp="1"/>
          </p:cNvSpPr>
          <p:nvPr>
            <p:ph idx="1"/>
          </p:nvPr>
        </p:nvSpPr>
        <p:spPr>
          <a:xfrm>
            <a:off x="457200" y="1253765"/>
            <a:ext cx="8229600" cy="515697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fi-FI" sz="1400" dirty="0" smtClean="0">
                <a:solidFill>
                  <a:prstClr val="black"/>
                </a:solidFill>
              </a:rPr>
              <a:t>Koulukeskuksen keskusradion uusinta	25 000 e.</a:t>
            </a:r>
          </a:p>
          <a:p>
            <a:pPr marL="0" lvl="0" indent="0">
              <a:buNone/>
            </a:pPr>
            <a:endParaRPr lang="fi-FI" sz="14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fi-FI" sz="1400" dirty="0" smtClean="0">
                <a:solidFill>
                  <a:prstClr val="black"/>
                </a:solidFill>
              </a:rPr>
              <a:t>Perustelut:</a:t>
            </a:r>
          </a:p>
          <a:p>
            <a:pPr marL="0" lvl="0" indent="0">
              <a:buNone/>
            </a:pPr>
            <a:r>
              <a:rPr lang="fi-FI" sz="1400" dirty="0" smtClean="0">
                <a:solidFill>
                  <a:prstClr val="black"/>
                </a:solidFill>
              </a:rPr>
              <a:t>Nykyinen keskusradio ei ole toimintakuntoinen, mikä aiheuttaa koululle turvallisuusriskin. Kriisitilanteissa viestintää ei voida </a:t>
            </a:r>
            <a:r>
              <a:rPr lang="fi-FI" sz="1400" smtClean="0">
                <a:solidFill>
                  <a:prstClr val="black"/>
                </a:solidFill>
              </a:rPr>
              <a:t>tällä hetkellä toteuttaa </a:t>
            </a:r>
            <a:r>
              <a:rPr lang="fi-FI" sz="1400" dirty="0" smtClean="0">
                <a:solidFill>
                  <a:prstClr val="black"/>
                </a:solidFill>
              </a:rPr>
              <a:t>kuulutuksien välityksellä. </a:t>
            </a:r>
            <a:endParaRPr lang="fi-FI" sz="1400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fi-FI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294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7725"/>
          </a:xfrm>
        </p:spPr>
        <p:txBody>
          <a:bodyPr/>
          <a:lstStyle/>
          <a:p>
            <a:r>
              <a:rPr lang="en-US" sz="2400" dirty="0" err="1" smtClean="0"/>
              <a:t>Kirjastopalvelut</a:t>
            </a:r>
            <a:endParaRPr lang="en-US" sz="2400" dirty="0"/>
          </a:p>
        </p:txBody>
      </p:sp>
      <p:sp>
        <p:nvSpPr>
          <p:cNvPr id="4" name="Sisällön paikkamerkki 3"/>
          <p:cNvSpPr>
            <a:spLocks noGrp="1"/>
          </p:cNvSpPr>
          <p:nvPr>
            <p:ph idx="1"/>
          </p:nvPr>
        </p:nvSpPr>
        <p:spPr>
          <a:xfrm>
            <a:off x="457200" y="1253765"/>
            <a:ext cx="8229600" cy="515697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fi-FI" sz="1400" dirty="0" smtClean="0">
                <a:solidFill>
                  <a:prstClr val="black"/>
                </a:solidFill>
              </a:rPr>
              <a:t>Kirjastoauton hankinta 342 000 €</a:t>
            </a:r>
          </a:p>
          <a:p>
            <a:pPr marL="0" lvl="0" indent="0">
              <a:buNone/>
            </a:pPr>
            <a:endParaRPr lang="fi-FI" sz="14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fi-FI" sz="1400" dirty="0" smtClean="0">
                <a:solidFill>
                  <a:prstClr val="black"/>
                </a:solidFill>
              </a:rPr>
              <a:t>Kunnanhallituksen päätös § 175 9.8.2021.</a:t>
            </a:r>
          </a:p>
          <a:p>
            <a:pPr marL="0" lvl="0" indent="0">
              <a:buNone/>
            </a:pPr>
            <a:endParaRPr lang="fi-FI" sz="14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fi-FI" sz="1400" dirty="0" smtClean="0">
                <a:solidFill>
                  <a:prstClr val="black"/>
                </a:solidFill>
              </a:rPr>
              <a:t>Selvitys:</a:t>
            </a:r>
            <a:br>
              <a:rPr lang="fi-FI" sz="1400" dirty="0" smtClean="0">
                <a:solidFill>
                  <a:prstClr val="black"/>
                </a:solidFill>
              </a:rPr>
            </a:br>
            <a:r>
              <a:rPr lang="fi-FI" sz="1400" dirty="0" smtClean="0">
                <a:solidFill>
                  <a:prstClr val="black"/>
                </a:solidFill>
              </a:rPr>
              <a:t>Hankintaan on saatu avustusta 117 500 euroa. Se on saatu vuonna 2021. Siitä maksetaan kirjastoauton alusta 85 000 € ja ylijäävä osuus 32 500 € siirtyy käytettäväksi vuonna 2022. Investointi kattaa avustuksesta yli jäävän osuuden. Investointisummalla ja avustuksen osalla maksetaan kirjastoauton kori sekä tarvittavat muu varustelu.</a:t>
            </a:r>
          </a:p>
          <a:p>
            <a:pPr marL="0" lvl="0" indent="0">
              <a:buNone/>
            </a:pPr>
            <a:r>
              <a:rPr lang="fi-FI" sz="1400" dirty="0" smtClean="0">
                <a:solidFill>
                  <a:prstClr val="black"/>
                </a:solidFill>
              </a:rPr>
              <a:t>Kirjastoauton hankintakustannus kaikkiaan on 460 000 €.</a:t>
            </a:r>
            <a:endParaRPr lang="fi-FI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876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7725"/>
          </a:xfrm>
        </p:spPr>
        <p:txBody>
          <a:bodyPr/>
          <a:lstStyle/>
          <a:p>
            <a:r>
              <a:rPr lang="en-US" sz="2400" dirty="0" err="1" smtClean="0"/>
              <a:t>Liikuntapalvelut</a:t>
            </a:r>
            <a:endParaRPr lang="en-US" sz="2400" dirty="0"/>
          </a:p>
        </p:txBody>
      </p:sp>
      <p:sp>
        <p:nvSpPr>
          <p:cNvPr id="4" name="Sisällön paikkamerkki 3"/>
          <p:cNvSpPr>
            <a:spLocks noGrp="1"/>
          </p:cNvSpPr>
          <p:nvPr>
            <p:ph idx="1"/>
          </p:nvPr>
        </p:nvSpPr>
        <p:spPr>
          <a:xfrm>
            <a:off x="457200" y="1253765"/>
            <a:ext cx="8229600" cy="51569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 err="1" smtClean="0"/>
              <a:t>Latukone</a:t>
            </a:r>
            <a:r>
              <a:rPr lang="en-US" sz="1400" dirty="0" smtClean="0"/>
              <a:t> </a:t>
            </a:r>
            <a:r>
              <a:rPr lang="en-US" sz="1400" dirty="0"/>
              <a:t>50.000 </a:t>
            </a:r>
            <a:r>
              <a:rPr lang="en-US" sz="1400" dirty="0" smtClean="0"/>
              <a:t>€</a:t>
            </a:r>
          </a:p>
          <a:p>
            <a:pPr marL="0" indent="0">
              <a:buNone/>
            </a:pPr>
            <a:endParaRPr lang="fi-FI" sz="1400" dirty="0" smtClean="0"/>
          </a:p>
          <a:p>
            <a:pPr marL="0" indent="0">
              <a:buNone/>
            </a:pPr>
            <a:r>
              <a:rPr lang="fi-FI" sz="1400" dirty="0" smtClean="0"/>
              <a:t>Perustelut</a:t>
            </a:r>
            <a:r>
              <a:rPr lang="fi-FI" sz="1400" dirty="0"/>
              <a:t>:</a:t>
            </a:r>
          </a:p>
          <a:p>
            <a:pPr marL="0" indent="0">
              <a:buNone/>
            </a:pPr>
            <a:r>
              <a:rPr lang="en-US" sz="1400" dirty="0"/>
              <a:t>Tammelan </a:t>
            </a:r>
            <a:r>
              <a:rPr lang="en-US" sz="1400" dirty="0" err="1"/>
              <a:t>Ryske</a:t>
            </a:r>
            <a:r>
              <a:rPr lang="en-US" sz="1400" dirty="0"/>
              <a:t> on </a:t>
            </a:r>
            <a:r>
              <a:rPr lang="en-US" sz="1400" dirty="0" err="1"/>
              <a:t>osoittanut</a:t>
            </a:r>
            <a:r>
              <a:rPr lang="en-US" sz="1400" dirty="0"/>
              <a:t> 26.1.2021 </a:t>
            </a:r>
            <a:r>
              <a:rPr lang="en-US" sz="1400" dirty="0" err="1"/>
              <a:t>kirjatun</a:t>
            </a:r>
            <a:r>
              <a:rPr lang="en-US" sz="1400" dirty="0"/>
              <a:t> </a:t>
            </a:r>
            <a:r>
              <a:rPr lang="en-US" sz="1400" dirty="0" err="1"/>
              <a:t>aloitteen</a:t>
            </a:r>
            <a:r>
              <a:rPr lang="en-US" sz="1400" dirty="0"/>
              <a:t> </a:t>
            </a:r>
            <a:r>
              <a:rPr lang="en-US" sz="1400" dirty="0" err="1"/>
              <a:t>sivityslautakunnalle</a:t>
            </a:r>
            <a:r>
              <a:rPr lang="en-US" sz="1400" dirty="0"/>
              <a:t> </a:t>
            </a:r>
            <a:r>
              <a:rPr lang="en-US" sz="1400" dirty="0" err="1"/>
              <a:t>tykkilumen</a:t>
            </a:r>
            <a:r>
              <a:rPr lang="en-US" sz="1400" dirty="0"/>
              <a:t> </a:t>
            </a:r>
            <a:r>
              <a:rPr lang="en-US" sz="1400" dirty="0" err="1"/>
              <a:t>teosta</a:t>
            </a:r>
            <a:r>
              <a:rPr lang="en-US" sz="1400" dirty="0"/>
              <a:t> </a:t>
            </a:r>
            <a:r>
              <a:rPr lang="en-US" sz="1400" dirty="0" err="1"/>
              <a:t>sekä</a:t>
            </a:r>
            <a:r>
              <a:rPr lang="en-US" sz="1400" dirty="0"/>
              <a:t> lumen </a:t>
            </a:r>
            <a:r>
              <a:rPr lang="en-US" sz="1400" dirty="0" err="1"/>
              <a:t>levittämisestä</a:t>
            </a:r>
            <a:r>
              <a:rPr lang="en-US" sz="1400" dirty="0"/>
              <a:t> </a:t>
            </a:r>
            <a:r>
              <a:rPr lang="en-US" sz="1400" dirty="0" err="1"/>
              <a:t>liikuntapuiston</a:t>
            </a:r>
            <a:r>
              <a:rPr lang="en-US" sz="1400" dirty="0"/>
              <a:t> 1,0 km ja 1,6 km </a:t>
            </a:r>
            <a:r>
              <a:rPr lang="en-US" sz="1400" dirty="0" err="1"/>
              <a:t>latureiteille</a:t>
            </a:r>
            <a:r>
              <a:rPr lang="en-US" sz="1400" dirty="0"/>
              <a:t>. </a:t>
            </a:r>
            <a:r>
              <a:rPr lang="en-US" sz="1400" dirty="0" err="1"/>
              <a:t>Aloitteessa</a:t>
            </a:r>
            <a:r>
              <a:rPr lang="en-US" sz="1400" dirty="0"/>
              <a:t> </a:t>
            </a:r>
            <a:r>
              <a:rPr lang="en-US" sz="1400" dirty="0" err="1"/>
              <a:t>esitetään</a:t>
            </a:r>
            <a:r>
              <a:rPr lang="en-US" sz="1400" dirty="0"/>
              <a:t>, </a:t>
            </a:r>
            <a:r>
              <a:rPr lang="en-US" sz="1400" dirty="0" err="1"/>
              <a:t>että</a:t>
            </a:r>
            <a:r>
              <a:rPr lang="en-US" sz="1400" dirty="0"/>
              <a:t> Tammelan kunta </a:t>
            </a:r>
            <a:r>
              <a:rPr lang="en-US" sz="1400" dirty="0" err="1"/>
              <a:t>vastaisi</a:t>
            </a:r>
            <a:r>
              <a:rPr lang="en-US" sz="1400" dirty="0"/>
              <a:t> </a:t>
            </a:r>
            <a:r>
              <a:rPr lang="en-US" sz="1400" dirty="0" err="1"/>
              <a:t>jatkossa</a:t>
            </a:r>
            <a:r>
              <a:rPr lang="en-US" sz="1400" dirty="0"/>
              <a:t> </a:t>
            </a:r>
            <a:r>
              <a:rPr lang="en-US" sz="1400" dirty="0" err="1"/>
              <a:t>tykkilumilatujen</a:t>
            </a:r>
            <a:r>
              <a:rPr lang="en-US" sz="1400" dirty="0"/>
              <a:t> </a:t>
            </a:r>
            <a:r>
              <a:rPr lang="en-US" sz="1400" dirty="0" err="1"/>
              <a:t>teosta</a:t>
            </a:r>
            <a:r>
              <a:rPr lang="en-US" sz="1400" dirty="0"/>
              <a:t> </a:t>
            </a:r>
            <a:r>
              <a:rPr lang="en-US" sz="1400" dirty="0" err="1"/>
              <a:t>sekä</a:t>
            </a:r>
            <a:r>
              <a:rPr lang="en-US" sz="1400" dirty="0"/>
              <a:t> </a:t>
            </a:r>
            <a:r>
              <a:rPr lang="en-US" sz="1400" dirty="0" err="1"/>
              <a:t>niistä</a:t>
            </a:r>
            <a:r>
              <a:rPr lang="en-US" sz="1400" dirty="0"/>
              <a:t> </a:t>
            </a:r>
            <a:r>
              <a:rPr lang="en-US" sz="1400" dirty="0" err="1"/>
              <a:t>koituvista</a:t>
            </a:r>
            <a:r>
              <a:rPr lang="en-US" sz="1400" dirty="0"/>
              <a:t> </a:t>
            </a:r>
            <a:r>
              <a:rPr lang="en-US" sz="1400" dirty="0" err="1"/>
              <a:t>kusannuksista</a:t>
            </a:r>
            <a:r>
              <a:rPr lang="en-US" sz="1400" dirty="0"/>
              <a:t> </a:t>
            </a:r>
            <a:r>
              <a:rPr lang="en-US" sz="1400" dirty="0" err="1" smtClean="0"/>
              <a:t>kokonaisuudes-saan</a:t>
            </a:r>
            <a:r>
              <a:rPr lang="en-US" sz="1400" dirty="0"/>
              <a:t>. Tammelan </a:t>
            </a:r>
            <a:r>
              <a:rPr lang="en-US" sz="1400" dirty="0" err="1"/>
              <a:t>Ryskeellä</a:t>
            </a:r>
            <a:r>
              <a:rPr lang="en-US" sz="1400" dirty="0"/>
              <a:t> </a:t>
            </a:r>
            <a:r>
              <a:rPr lang="en-US" sz="1400" dirty="0" err="1"/>
              <a:t>ei</a:t>
            </a:r>
            <a:r>
              <a:rPr lang="en-US" sz="1400" dirty="0"/>
              <a:t> ole </a:t>
            </a:r>
            <a:r>
              <a:rPr lang="en-US" sz="1400" dirty="0" err="1"/>
              <a:t>enää</a:t>
            </a:r>
            <a:r>
              <a:rPr lang="en-US" sz="1400" dirty="0"/>
              <a:t> </a:t>
            </a:r>
            <a:r>
              <a:rPr lang="en-US" sz="1400" dirty="0" err="1"/>
              <a:t>jatkossa</a:t>
            </a:r>
            <a:r>
              <a:rPr lang="en-US" sz="1400" dirty="0"/>
              <a:t> </a:t>
            </a:r>
            <a:r>
              <a:rPr lang="en-US" sz="1400" dirty="0" err="1"/>
              <a:t>taloudellisia</a:t>
            </a:r>
            <a:r>
              <a:rPr lang="en-US" sz="1400" dirty="0"/>
              <a:t> </a:t>
            </a:r>
            <a:r>
              <a:rPr lang="en-US" sz="1400" dirty="0" err="1"/>
              <a:t>eikä</a:t>
            </a:r>
            <a:r>
              <a:rPr lang="en-US" sz="1400" dirty="0"/>
              <a:t> </a:t>
            </a:r>
            <a:r>
              <a:rPr lang="en-US" sz="1400" dirty="0" err="1"/>
              <a:t>henkilöstö</a:t>
            </a:r>
            <a:r>
              <a:rPr lang="en-US" sz="1400" dirty="0"/>
              <a:t> </a:t>
            </a:r>
            <a:r>
              <a:rPr lang="en-US" sz="1400" dirty="0" err="1"/>
              <a:t>resursseja</a:t>
            </a:r>
            <a:r>
              <a:rPr lang="en-US" sz="1400" dirty="0"/>
              <a:t> </a:t>
            </a:r>
            <a:r>
              <a:rPr lang="en-US" sz="1400" dirty="0" err="1"/>
              <a:t>tykkilumi-latujen</a:t>
            </a:r>
            <a:r>
              <a:rPr lang="en-US" sz="1400" dirty="0"/>
              <a:t> </a:t>
            </a:r>
            <a:r>
              <a:rPr lang="en-US" sz="1400" dirty="0" err="1"/>
              <a:t>tekoon</a:t>
            </a:r>
            <a:r>
              <a:rPr lang="en-US" sz="1400" dirty="0" smtClean="0"/>
              <a:t>. </a:t>
            </a:r>
            <a:r>
              <a:rPr lang="en-US" sz="1400" dirty="0"/>
              <a:t>Tammelan </a:t>
            </a:r>
            <a:r>
              <a:rPr lang="en-US" sz="1400" dirty="0" err="1"/>
              <a:t>liikuntapalveluilla</a:t>
            </a:r>
            <a:r>
              <a:rPr lang="en-US" sz="1400" dirty="0"/>
              <a:t> on </a:t>
            </a:r>
            <a:r>
              <a:rPr lang="en-US" sz="1400" dirty="0" err="1"/>
              <a:t>mahdollisuus</a:t>
            </a:r>
            <a:r>
              <a:rPr lang="en-US" sz="1400" dirty="0"/>
              <a:t> </a:t>
            </a:r>
            <a:r>
              <a:rPr lang="en-US" sz="1400" dirty="0" err="1"/>
              <a:t>hoitaa</a:t>
            </a:r>
            <a:r>
              <a:rPr lang="en-US" sz="1400" dirty="0"/>
              <a:t> </a:t>
            </a:r>
            <a:r>
              <a:rPr lang="en-US" sz="1400" dirty="0" err="1"/>
              <a:t>tykkilumilatujen</a:t>
            </a:r>
            <a:r>
              <a:rPr lang="en-US" sz="1400" dirty="0"/>
              <a:t> </a:t>
            </a:r>
            <a:r>
              <a:rPr lang="en-US" sz="1400" dirty="0" err="1"/>
              <a:t>teko</a:t>
            </a:r>
            <a:r>
              <a:rPr lang="en-US" sz="1400" dirty="0"/>
              <a:t> </a:t>
            </a:r>
            <a:r>
              <a:rPr lang="en-US" sz="1400" dirty="0" err="1"/>
              <a:t>kokonaisuudessaan</a:t>
            </a:r>
            <a:r>
              <a:rPr lang="en-US" sz="1400" dirty="0"/>
              <a:t> </a:t>
            </a:r>
            <a:r>
              <a:rPr lang="en-US" sz="1400" dirty="0" err="1"/>
              <a:t>samalla</a:t>
            </a:r>
            <a:r>
              <a:rPr lang="en-US" sz="1400" dirty="0"/>
              <a:t> </a:t>
            </a:r>
            <a:r>
              <a:rPr lang="en-US" sz="1400" dirty="0" err="1"/>
              <a:t>mittakaavalla</a:t>
            </a:r>
            <a:r>
              <a:rPr lang="en-US" sz="1400" dirty="0"/>
              <a:t> </a:t>
            </a:r>
            <a:r>
              <a:rPr lang="en-US" sz="1400" dirty="0" err="1"/>
              <a:t>kuin</a:t>
            </a:r>
            <a:r>
              <a:rPr lang="en-US" sz="1400" dirty="0"/>
              <a:t> </a:t>
            </a:r>
            <a:r>
              <a:rPr lang="en-US" sz="1400" dirty="0" err="1"/>
              <a:t>ennenkin</a:t>
            </a:r>
            <a:r>
              <a:rPr lang="en-US" sz="1400" dirty="0"/>
              <a:t>, </a:t>
            </a:r>
            <a:r>
              <a:rPr lang="en-US" sz="1400" dirty="0" err="1"/>
              <a:t>mikäli</a:t>
            </a:r>
            <a:r>
              <a:rPr lang="en-US" sz="1400" dirty="0"/>
              <a:t> </a:t>
            </a:r>
            <a:r>
              <a:rPr lang="en-US" sz="1400" dirty="0" err="1"/>
              <a:t>investoidaan</a:t>
            </a:r>
            <a:r>
              <a:rPr lang="en-US" sz="1400" dirty="0"/>
              <a:t> </a:t>
            </a:r>
            <a:r>
              <a:rPr lang="en-US" sz="1400" dirty="0" err="1"/>
              <a:t>uudempaan</a:t>
            </a:r>
            <a:r>
              <a:rPr lang="en-US" sz="1400" dirty="0"/>
              <a:t> </a:t>
            </a:r>
            <a:r>
              <a:rPr lang="en-US" sz="1400" dirty="0" err="1" smtClean="0"/>
              <a:t>latukoneeseen</a:t>
            </a:r>
            <a:r>
              <a:rPr lang="en-US" sz="1400" dirty="0" smtClean="0"/>
              <a:t> 50.000 €.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1423413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7725"/>
          </a:xfrm>
        </p:spPr>
        <p:txBody>
          <a:bodyPr/>
          <a:lstStyle/>
          <a:p>
            <a:r>
              <a:rPr lang="en-US" sz="2400" dirty="0" err="1" smtClean="0"/>
              <a:t>Nuoriso</a:t>
            </a:r>
            <a:r>
              <a:rPr lang="en-US" sz="2400" dirty="0" smtClean="0"/>
              <a:t>- ja </a:t>
            </a:r>
            <a:r>
              <a:rPr lang="en-US" sz="2400" dirty="0" err="1" smtClean="0"/>
              <a:t>kulttuuripalvelut</a:t>
            </a:r>
            <a:endParaRPr lang="en-US" sz="2400" dirty="0"/>
          </a:p>
        </p:txBody>
      </p:sp>
      <p:graphicFrame>
        <p:nvGraphicFramePr>
          <p:cNvPr id="5" name="Sisällön paikkamerkk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209602"/>
              </p:ext>
            </p:extLst>
          </p:nvPr>
        </p:nvGraphicFramePr>
        <p:xfrm>
          <a:off x="757384" y="1112371"/>
          <a:ext cx="7703129" cy="50137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17850">
                  <a:extLst>
                    <a:ext uri="{9D8B030D-6E8A-4147-A177-3AD203B41FA5}">
                      <a16:colId xmlns:a16="http://schemas.microsoft.com/office/drawing/2014/main" val="641988035"/>
                    </a:ext>
                  </a:extLst>
                </a:gridCol>
                <a:gridCol w="300303">
                  <a:extLst>
                    <a:ext uri="{9D8B030D-6E8A-4147-A177-3AD203B41FA5}">
                      <a16:colId xmlns:a16="http://schemas.microsoft.com/office/drawing/2014/main" val="1470411481"/>
                    </a:ext>
                  </a:extLst>
                </a:gridCol>
                <a:gridCol w="573122">
                  <a:extLst>
                    <a:ext uri="{9D8B030D-6E8A-4147-A177-3AD203B41FA5}">
                      <a16:colId xmlns:a16="http://schemas.microsoft.com/office/drawing/2014/main" val="1356802836"/>
                    </a:ext>
                  </a:extLst>
                </a:gridCol>
                <a:gridCol w="573122">
                  <a:extLst>
                    <a:ext uri="{9D8B030D-6E8A-4147-A177-3AD203B41FA5}">
                      <a16:colId xmlns:a16="http://schemas.microsoft.com/office/drawing/2014/main" val="3447669645"/>
                    </a:ext>
                  </a:extLst>
                </a:gridCol>
                <a:gridCol w="573122">
                  <a:extLst>
                    <a:ext uri="{9D8B030D-6E8A-4147-A177-3AD203B41FA5}">
                      <a16:colId xmlns:a16="http://schemas.microsoft.com/office/drawing/2014/main" val="2842556880"/>
                    </a:ext>
                  </a:extLst>
                </a:gridCol>
                <a:gridCol w="573122">
                  <a:extLst>
                    <a:ext uri="{9D8B030D-6E8A-4147-A177-3AD203B41FA5}">
                      <a16:colId xmlns:a16="http://schemas.microsoft.com/office/drawing/2014/main" val="23226337"/>
                    </a:ext>
                  </a:extLst>
                </a:gridCol>
                <a:gridCol w="573122">
                  <a:extLst>
                    <a:ext uri="{9D8B030D-6E8A-4147-A177-3AD203B41FA5}">
                      <a16:colId xmlns:a16="http://schemas.microsoft.com/office/drawing/2014/main" val="2369489432"/>
                    </a:ext>
                  </a:extLst>
                </a:gridCol>
                <a:gridCol w="573122">
                  <a:extLst>
                    <a:ext uri="{9D8B030D-6E8A-4147-A177-3AD203B41FA5}">
                      <a16:colId xmlns:a16="http://schemas.microsoft.com/office/drawing/2014/main" val="3511001869"/>
                    </a:ext>
                  </a:extLst>
                </a:gridCol>
                <a:gridCol w="573122">
                  <a:extLst>
                    <a:ext uri="{9D8B030D-6E8A-4147-A177-3AD203B41FA5}">
                      <a16:colId xmlns:a16="http://schemas.microsoft.com/office/drawing/2014/main" val="676581062"/>
                    </a:ext>
                  </a:extLst>
                </a:gridCol>
                <a:gridCol w="573122">
                  <a:extLst>
                    <a:ext uri="{9D8B030D-6E8A-4147-A177-3AD203B41FA5}">
                      <a16:colId xmlns:a16="http://schemas.microsoft.com/office/drawing/2014/main" val="1722998049"/>
                    </a:ext>
                  </a:extLst>
                </a:gridCol>
              </a:tblGrid>
              <a:tr h="241621">
                <a:tc gridSpan="10">
                  <a:txBody>
                    <a:bodyPr/>
                    <a:lstStyle/>
                    <a:p>
                      <a:pPr algn="l" rtl="0" fontAlgn="t"/>
                      <a:r>
                        <a:rPr lang="fi-FI" sz="800" u="none" strike="noStrike" dirty="0">
                          <a:effectLst/>
                        </a:rPr>
                        <a:t>SIVISTYSLAUTAKUNNAN INVESTOINTIOHJELMA 2022-2026</a:t>
                      </a:r>
                      <a:endParaRPr lang="fi-FI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6155585"/>
                  </a:ext>
                </a:extLst>
              </a:tr>
              <a:tr h="632393">
                <a:tc rowSpan="2">
                  <a:txBody>
                    <a:bodyPr/>
                    <a:lstStyle/>
                    <a:p>
                      <a:pPr algn="l" rtl="0" fontAlgn="b"/>
                      <a:r>
                        <a:rPr lang="fi-FI" sz="800" u="none" strike="noStrike">
                          <a:effectLst/>
                        </a:rPr>
                        <a:t>Hankkeen nimi</a:t>
                      </a:r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800" u="none" strike="noStrike">
                          <a:effectLst/>
                        </a:rPr>
                        <a:t>Kust.arv</a:t>
                      </a:r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 algn="r" rtl="0" fontAlgn="b"/>
                      <a:r>
                        <a:rPr lang="fi-FI" sz="800" u="none" strike="noStrike">
                          <a:effectLst/>
                        </a:rPr>
                        <a:t>2020</a:t>
                      </a:r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 algn="r" rtl="0" fontAlgn="b"/>
                      <a:r>
                        <a:rPr lang="fi-FI" sz="800" u="none" strike="noStrike">
                          <a:effectLst/>
                        </a:rPr>
                        <a:t>2021</a:t>
                      </a:r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 algn="r" rtl="0" fontAlgn="b"/>
                      <a:r>
                        <a:rPr lang="fi-FI" sz="800" u="none" strike="noStrike">
                          <a:effectLst/>
                        </a:rPr>
                        <a:t>2022</a:t>
                      </a:r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 algn="r" rtl="0" fontAlgn="b"/>
                      <a:r>
                        <a:rPr lang="fi-FI" sz="800" u="none" strike="noStrike">
                          <a:effectLst/>
                        </a:rPr>
                        <a:t>2023</a:t>
                      </a:r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 algn="r" rtl="0" fontAlgn="b"/>
                      <a:r>
                        <a:rPr lang="fi-FI" sz="800" u="none" strike="noStrike">
                          <a:effectLst/>
                        </a:rPr>
                        <a:t>2024</a:t>
                      </a:r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 algn="r" rtl="0" fontAlgn="b"/>
                      <a:r>
                        <a:rPr lang="fi-FI" sz="800" u="none" strike="noStrike">
                          <a:effectLst/>
                        </a:rPr>
                        <a:t>2025</a:t>
                      </a:r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 algn="l" rtl="0" fontAlgn="t"/>
                      <a:r>
                        <a:rPr lang="fi-FI" sz="800" u="none" strike="noStrike">
                          <a:effectLst/>
                        </a:rPr>
                        <a:t>Ulkop. Rahoitus</a:t>
                      </a:r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fi-FI" sz="800" u="none" strike="noStrike">
                          <a:effectLst/>
                        </a:rPr>
                        <a:t> </a:t>
                      </a:r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12490357"/>
                  </a:ext>
                </a:extLst>
              </a:tr>
              <a:tr h="632393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800" u="none" strike="noStrike">
                          <a:effectLst/>
                        </a:rPr>
                        <a:t>Alv 0 %</a:t>
                      </a:r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734543"/>
                  </a:ext>
                </a:extLst>
              </a:tr>
              <a:tr h="240428">
                <a:tc gridSpan="3">
                  <a:txBody>
                    <a:bodyPr/>
                    <a:lstStyle/>
                    <a:p>
                      <a:pPr algn="l" rtl="0" fontAlgn="b"/>
                      <a:r>
                        <a:rPr lang="fi-FI" sz="800" u="none" strike="noStrike">
                          <a:effectLst/>
                        </a:rPr>
                        <a:t>KULTTUURI- JA VAPAA-AJAN PALVELUALUE</a:t>
                      </a:r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u="none" strike="noStrike">
                          <a:effectLst/>
                        </a:rPr>
                        <a:t> </a:t>
                      </a:r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u="none" strike="noStrike">
                          <a:effectLst/>
                        </a:rPr>
                        <a:t> </a:t>
                      </a:r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u="none" strike="noStrike">
                          <a:effectLst/>
                        </a:rPr>
                        <a:t> </a:t>
                      </a:r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u="none" strike="noStrike">
                          <a:effectLst/>
                        </a:rPr>
                        <a:t> </a:t>
                      </a:r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u="none" strike="noStrike">
                          <a:effectLst/>
                        </a:rPr>
                        <a:t> </a:t>
                      </a:r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u="none" strike="noStrike">
                          <a:effectLst/>
                        </a:rPr>
                        <a:t> </a:t>
                      </a:r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u="none" strike="noStrike">
                          <a:effectLst/>
                        </a:rPr>
                        <a:t> </a:t>
                      </a:r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713763836"/>
                  </a:ext>
                </a:extLst>
              </a:tr>
              <a:tr h="240428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800" u="none" strike="noStrike">
                          <a:effectLst/>
                        </a:rPr>
                        <a:t>Strategian mukainen ohjelmasuunnitelma;</a:t>
                      </a:r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u="none" strike="noStrike">
                          <a:effectLst/>
                        </a:rPr>
                        <a:t> </a:t>
                      </a:r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66788618"/>
                  </a:ext>
                </a:extLst>
              </a:tr>
              <a:tr h="240428">
                <a:tc gridSpan="3">
                  <a:txBody>
                    <a:bodyPr/>
                    <a:lstStyle/>
                    <a:p>
                      <a:pPr algn="l" rtl="0" fontAlgn="b"/>
                      <a:r>
                        <a:rPr lang="fi-FI" sz="800" u="none" strike="noStrike">
                          <a:effectLst/>
                        </a:rPr>
                        <a:t>nuorisopalvelut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2347" marR="0" marT="0" marB="0" anchor="b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u="none" strike="noStrike">
                          <a:effectLst/>
                        </a:rPr>
                        <a:t> 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u="none" strike="noStrike">
                          <a:effectLst/>
                        </a:rPr>
                        <a:t> 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u="none" strike="noStrike">
                          <a:effectLst/>
                        </a:rPr>
                        <a:t> 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u="none" strike="noStrike">
                          <a:effectLst/>
                        </a:rPr>
                        <a:t> 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u="none" strike="noStrike">
                          <a:effectLst/>
                        </a:rPr>
                        <a:t> 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u="none" strike="noStrike">
                          <a:effectLst/>
                        </a:rPr>
                        <a:t> 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u="none" strike="noStrike">
                          <a:effectLst/>
                        </a:rPr>
                        <a:t> 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62214362"/>
                  </a:ext>
                </a:extLst>
              </a:tr>
              <a:tr h="240428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800" u="none" strike="noStrike">
                          <a:effectLst/>
                        </a:rPr>
                        <a:t>Manttaalin keittiöremontti 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2347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800" u="none" strike="noStrike">
                          <a:effectLst/>
                        </a:rPr>
                        <a:t> 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2347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800" u="none" strike="noStrike">
                          <a:effectLst/>
                        </a:rPr>
                        <a:t> 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2347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i-FI" sz="800" u="none" strike="noStrike">
                          <a:effectLst/>
                        </a:rPr>
                        <a:t>25.000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u="none" strike="noStrike">
                          <a:effectLst/>
                        </a:rPr>
                        <a:t> 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u="none" strike="noStrike">
                          <a:effectLst/>
                        </a:rPr>
                        <a:t> 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u="none" strike="noStrike">
                          <a:effectLst/>
                        </a:rPr>
                        <a:t> 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u="none" strike="noStrike">
                          <a:effectLst/>
                        </a:rPr>
                        <a:t> 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u="none" strike="noStrike">
                          <a:effectLst/>
                        </a:rPr>
                        <a:t> 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u="none" strike="noStrike">
                          <a:effectLst/>
                        </a:rPr>
                        <a:t> 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10486342"/>
                  </a:ext>
                </a:extLst>
              </a:tr>
              <a:tr h="240428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800" u="none" strike="noStrike">
                          <a:effectLst/>
                        </a:rPr>
                        <a:t>Oksjärven pesutila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2347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800" u="none" strike="noStrike">
                          <a:effectLst/>
                        </a:rPr>
                        <a:t> 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2347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800" u="none" strike="noStrike">
                          <a:effectLst/>
                        </a:rPr>
                        <a:t> 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2347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i-FI" sz="800" u="none" strike="noStrike">
                          <a:effectLst/>
                        </a:rPr>
                        <a:t> 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u="none" strike="noStrike">
                          <a:effectLst/>
                        </a:rPr>
                        <a:t>25.000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u="none" strike="noStrike">
                          <a:effectLst/>
                        </a:rPr>
                        <a:t> 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u="none" strike="noStrike">
                          <a:effectLst/>
                        </a:rPr>
                        <a:t> 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u="none" strike="noStrike">
                          <a:effectLst/>
                        </a:rPr>
                        <a:t> 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u="none" strike="noStrike">
                          <a:effectLst/>
                        </a:rPr>
                        <a:t> 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26890416"/>
                  </a:ext>
                </a:extLst>
              </a:tr>
              <a:tr h="240428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800" u="none" strike="noStrike">
                          <a:effectLst/>
                        </a:rPr>
                        <a:t>Manttaalin  wc ja kokoustilan keittiön remontti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2347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800" u="none" strike="noStrike">
                          <a:effectLst/>
                        </a:rPr>
                        <a:t> 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2347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800" u="none" strike="noStrike">
                          <a:effectLst/>
                        </a:rPr>
                        <a:t> 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2347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i-FI" sz="800" u="none" strike="noStrike">
                          <a:effectLst/>
                        </a:rPr>
                        <a:t> 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u="none" strike="noStrike">
                          <a:effectLst/>
                        </a:rPr>
                        <a:t>15.000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u="none" strike="noStrike">
                          <a:effectLst/>
                        </a:rPr>
                        <a:t> 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u="none" strike="noStrike">
                          <a:effectLst/>
                        </a:rPr>
                        <a:t> 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u="none" strike="noStrike">
                          <a:effectLst/>
                        </a:rPr>
                        <a:t> 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u="none" strike="noStrike">
                          <a:effectLst/>
                        </a:rPr>
                        <a:t> 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u="none" strike="noStrike">
                          <a:effectLst/>
                        </a:rPr>
                        <a:t> 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28502049"/>
                  </a:ext>
                </a:extLst>
              </a:tr>
              <a:tr h="240428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800" u="none" strike="noStrike">
                          <a:effectLst/>
                        </a:rPr>
                        <a:t>Mediapaja nuorisotilalle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2347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i-FI" sz="800" u="none" strike="noStrike">
                          <a:effectLst/>
                        </a:rPr>
                        <a:t> 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u="none" strike="noStrike">
                          <a:effectLst/>
                        </a:rPr>
                        <a:t>10.000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u="none" strike="noStrike">
                          <a:effectLst/>
                        </a:rPr>
                        <a:t> 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u="none" strike="noStrike">
                          <a:effectLst/>
                        </a:rPr>
                        <a:t> 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u="none" strike="noStrike">
                          <a:effectLst/>
                        </a:rPr>
                        <a:t> 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u="none" strike="noStrike">
                          <a:effectLst/>
                        </a:rPr>
                        <a:t> 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u="none" strike="noStrike">
                          <a:effectLst/>
                        </a:rPr>
                        <a:t> 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9601218"/>
                  </a:ext>
                </a:extLst>
              </a:tr>
              <a:tr h="240428">
                <a:tc gridSpan="3">
                  <a:txBody>
                    <a:bodyPr/>
                    <a:lstStyle/>
                    <a:p>
                      <a:pPr algn="l" rtl="0" fontAlgn="b"/>
                      <a:r>
                        <a:rPr lang="fi-FI" sz="800" u="none" strike="noStrike">
                          <a:effectLst/>
                        </a:rPr>
                        <a:t>Manttaalin eteisen, ulko-ovien  remontti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2347" marR="0" marT="0" marB="0" anchor="b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i-FI" sz="800" u="none" strike="noStrike">
                          <a:effectLst/>
                        </a:rPr>
                        <a:t> 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u="none" strike="noStrike">
                          <a:effectLst/>
                        </a:rPr>
                        <a:t> 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u="none" strike="noStrike">
                          <a:effectLst/>
                        </a:rPr>
                        <a:t> 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u="none" strike="noStrike">
                          <a:effectLst/>
                        </a:rPr>
                        <a:t>15.000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u="none" strike="noStrike">
                          <a:effectLst/>
                        </a:rPr>
                        <a:t> 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u="none" strike="noStrike">
                          <a:effectLst/>
                        </a:rPr>
                        <a:t> 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u="none" strike="noStrike">
                          <a:effectLst/>
                        </a:rPr>
                        <a:t> 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3023415"/>
                  </a:ext>
                </a:extLst>
              </a:tr>
              <a:tr h="240428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800" u="none" strike="noStrike">
                          <a:effectLst/>
                        </a:rPr>
                        <a:t>nuorisotilan maalaus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2347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800" u="none" strike="noStrike">
                          <a:effectLst/>
                        </a:rPr>
                        <a:t> 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2347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800" u="none" strike="noStrike">
                          <a:effectLst/>
                        </a:rPr>
                        <a:t> 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2347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i-FI" sz="800" u="none" strike="noStrike">
                          <a:effectLst/>
                        </a:rPr>
                        <a:t> 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u="none" strike="noStrike">
                          <a:effectLst/>
                        </a:rPr>
                        <a:t> 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u="none" strike="noStrike">
                          <a:effectLst/>
                        </a:rPr>
                        <a:t> 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u="none" strike="noStrike">
                          <a:effectLst/>
                        </a:rPr>
                        <a:t>10.000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u="none" strike="noStrike">
                          <a:effectLst/>
                        </a:rPr>
                        <a:t> 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u="none" strike="noStrike">
                          <a:effectLst/>
                        </a:rPr>
                        <a:t> 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u="none" strike="noStrike">
                          <a:effectLst/>
                        </a:rPr>
                        <a:t> 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22569242"/>
                  </a:ext>
                </a:extLst>
              </a:tr>
              <a:tr h="240428"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fi-FI" sz="800" u="none" strike="noStrike">
                          <a:effectLst/>
                        </a:rPr>
                        <a:t>Kulttuuripalvelut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2347" marR="0" marT="0" marB="0" anchor="b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800" u="none" strike="noStrike">
                          <a:effectLst/>
                        </a:rPr>
                        <a:t> 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2347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i-FI" sz="800" u="none" strike="noStrike">
                          <a:effectLst/>
                        </a:rPr>
                        <a:t> 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i-FI" sz="800" u="none" strike="noStrike">
                          <a:effectLst/>
                        </a:rPr>
                        <a:t> 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u="none" strike="noStrike">
                          <a:effectLst/>
                        </a:rPr>
                        <a:t> 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u="none" strike="noStrike">
                          <a:effectLst/>
                        </a:rPr>
                        <a:t> 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u="none" strike="noStrike">
                          <a:effectLst/>
                        </a:rPr>
                        <a:t> 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u="none" strike="noStrike">
                          <a:effectLst/>
                        </a:rPr>
                        <a:t> 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u="none" strike="noStrike">
                          <a:effectLst/>
                        </a:rPr>
                        <a:t> 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22443693"/>
                  </a:ext>
                </a:extLst>
              </a:tr>
              <a:tr h="240428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800" u="none" strike="noStrike">
                          <a:effectLst/>
                        </a:rPr>
                        <a:t>Kotiseututalon suunnittelu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2347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800" u="none" strike="noStrike">
                          <a:effectLst/>
                        </a:rPr>
                        <a:t> 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2347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800" u="none" strike="noStrike">
                          <a:effectLst/>
                        </a:rPr>
                        <a:t> 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2347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i-FI" sz="800" u="none" strike="noStrike">
                          <a:effectLst/>
                        </a:rPr>
                        <a:t> 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i-FI" sz="800" u="none" strike="noStrike">
                          <a:effectLst/>
                        </a:rPr>
                        <a:t>10.000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u="none" strike="noStrike">
                          <a:effectLst/>
                        </a:rPr>
                        <a:t> 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u="none" strike="noStrike">
                          <a:effectLst/>
                        </a:rPr>
                        <a:t> 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u="none" strike="noStrike">
                          <a:effectLst/>
                        </a:rPr>
                        <a:t> 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u="none" strike="noStrike">
                          <a:effectLst/>
                        </a:rPr>
                        <a:t> 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u="none" strike="noStrike">
                          <a:effectLst/>
                        </a:rPr>
                        <a:t> 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17720876"/>
                  </a:ext>
                </a:extLst>
              </a:tr>
              <a:tr h="240428">
                <a:tc gridSpan="3">
                  <a:txBody>
                    <a:bodyPr/>
                    <a:lstStyle/>
                    <a:p>
                      <a:pPr algn="l" rtl="0" fontAlgn="b"/>
                      <a:r>
                        <a:rPr lang="fi-FI" sz="800" u="none" strike="noStrike">
                          <a:effectLst/>
                        </a:rPr>
                        <a:t>Kaukolanharjun näkötornin alakerran näyttelyn rakentaminen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2347" marR="0" marT="0" marB="0" anchor="b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i-FI" sz="800" u="none" strike="noStrike">
                          <a:effectLst/>
                        </a:rPr>
                        <a:t> 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i-FI" sz="800" u="none" strike="noStrike">
                          <a:effectLst/>
                        </a:rPr>
                        <a:t>10.000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u="none" strike="noStrike">
                          <a:effectLst/>
                        </a:rPr>
                        <a:t> 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u="none" strike="noStrike">
                          <a:effectLst/>
                        </a:rPr>
                        <a:t> 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u="none" strike="noStrike">
                          <a:effectLst/>
                        </a:rPr>
                        <a:t> 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u="none" strike="noStrike">
                          <a:effectLst/>
                        </a:rPr>
                        <a:t> 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u="none" strike="noStrike">
                          <a:effectLst/>
                        </a:rPr>
                        <a:t> 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82828304"/>
                  </a:ext>
                </a:extLst>
              </a:tr>
              <a:tr h="240428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800" u="none" strike="noStrike">
                          <a:effectLst/>
                        </a:rPr>
                        <a:t>       Tammela 600 vuotta näyttelyitä, juhlakirja ym.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u="none" strike="noStrike">
                          <a:effectLst/>
                        </a:rPr>
                        <a:t> 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u="none" strike="noStrike">
                          <a:effectLst/>
                        </a:rPr>
                        <a:t> 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u="none" strike="noStrike">
                          <a:effectLst/>
                        </a:rPr>
                        <a:t> 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u="none" strike="noStrike">
                          <a:effectLst/>
                        </a:rPr>
                        <a:t>15.000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u="none" strike="noStrike">
                          <a:effectLst/>
                        </a:rPr>
                        <a:t>15.000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800" u="none" strike="noStrike">
                          <a:effectLst/>
                        </a:rPr>
                        <a:t> 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800" u="none" strike="noStrike">
                          <a:effectLst/>
                        </a:rPr>
                        <a:t> 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i-FI" sz="800" u="none" strike="noStrike">
                          <a:effectLst/>
                        </a:rPr>
                        <a:t>10.000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u="none" strike="noStrike">
                          <a:effectLst/>
                        </a:rPr>
                        <a:t> 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532962526"/>
                  </a:ext>
                </a:extLst>
              </a:tr>
              <a:tr h="190911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u="none" strike="noStrike">
                          <a:effectLst/>
                        </a:rPr>
                        <a:t>        Näkötornin polun rappuset</a:t>
                      </a:r>
                      <a:endParaRPr lang="fi-FI" sz="9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u="none" strike="noStrike">
                          <a:effectLst/>
                        </a:rPr>
                        <a:t>10.000</a:t>
                      </a:r>
                      <a:endParaRPr lang="fi-FI" sz="9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u="none" strike="noStrike">
                          <a:effectLst/>
                        </a:rPr>
                        <a:t> 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u="none" strike="noStrike">
                          <a:effectLst/>
                        </a:rPr>
                        <a:t> 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u="none" strike="noStrike">
                          <a:effectLst/>
                        </a:rPr>
                        <a:t> 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u="none" strike="noStrike">
                          <a:effectLst/>
                        </a:rPr>
                        <a:t> 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53737011"/>
                  </a:ext>
                </a:extLst>
              </a:tr>
              <a:tr h="190911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800" u="none" strike="noStrike">
                          <a:effectLst/>
                        </a:rPr>
                        <a:t>       Kotiseututalo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u="none" strike="noStrike">
                          <a:effectLst/>
                        </a:rPr>
                        <a:t> 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u="none" strike="noStrike">
                          <a:effectLst/>
                        </a:rPr>
                        <a:t> 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u="none" strike="noStrike">
                          <a:effectLst/>
                        </a:rPr>
                        <a:t> 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u="none" strike="noStrike">
                          <a:effectLst/>
                        </a:rPr>
                        <a:t> 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u="none" strike="noStrike">
                          <a:effectLst/>
                        </a:rPr>
                        <a:t> 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u="none" strike="noStrike">
                          <a:effectLst/>
                        </a:rPr>
                        <a:t>100.000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u="none" strike="noStrike">
                          <a:effectLst/>
                        </a:rPr>
                        <a:t>100.000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u="none" strike="noStrike">
                          <a:effectLst/>
                        </a:rPr>
                        <a:t>60.000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u="none" strike="noStrike" dirty="0">
                          <a:effectLst/>
                        </a:rPr>
                        <a:t> </a:t>
                      </a:r>
                      <a:endParaRPr lang="fi-FI" sz="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119037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7378176"/>
      </p:ext>
    </p:extLst>
  </p:cSld>
  <p:clrMapOvr>
    <a:masterClrMapping/>
  </p:clrMapOvr>
</p:sld>
</file>

<file path=ppt/theme/theme1.xml><?xml version="1.0" encoding="utf-8"?>
<a:theme xmlns:a="http://schemas.openxmlformats.org/drawingml/2006/main" name="Tammela_teema2">
  <a:themeElements>
    <a:clrScheme name="Tammela">
      <a:dk1>
        <a:sysClr val="windowText" lastClr="000000"/>
      </a:dk1>
      <a:lt1>
        <a:sysClr val="window" lastClr="FFFFFF"/>
      </a:lt1>
      <a:dk2>
        <a:srgbClr val="F58220"/>
      </a:dk2>
      <a:lt2>
        <a:srgbClr val="FFFFFF"/>
      </a:lt2>
      <a:accent1>
        <a:srgbClr val="F58220"/>
      </a:accent1>
      <a:accent2>
        <a:srgbClr val="FCAF17"/>
      </a:accent2>
      <a:accent3>
        <a:srgbClr val="99CC33"/>
      </a:accent3>
      <a:accent4>
        <a:srgbClr val="00C5C3"/>
      </a:accent4>
      <a:accent5>
        <a:srgbClr val="575757"/>
      </a:accent5>
      <a:accent6>
        <a:srgbClr val="828282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Tammela_teema2</Template>
  <TotalTime>162</TotalTime>
  <Words>376</Words>
  <Application>Microsoft Office PowerPoint</Application>
  <PresentationFormat>Näytössä katseltava diaesitys (4:3)</PresentationFormat>
  <Paragraphs>160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9" baseType="lpstr">
      <vt:lpstr>Arial</vt:lpstr>
      <vt:lpstr>Calibri</vt:lpstr>
      <vt:lpstr>Tammela_teema2</vt:lpstr>
      <vt:lpstr>TALOUSARVIOESITYS 2022 Investoinnit</vt:lpstr>
      <vt:lpstr>Varhaiskasvatus</vt:lpstr>
      <vt:lpstr>Perusopetus</vt:lpstr>
      <vt:lpstr>Kirjastopalvelut</vt:lpstr>
      <vt:lpstr>Liikuntapalvelut</vt:lpstr>
      <vt:lpstr>Nuoriso- ja kulttuuripalvelut</vt:lpstr>
    </vt:vector>
  </TitlesOfParts>
  <Company>Tammelan kunta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Sari Lukkala</dc:creator>
  <cp:lastModifiedBy>Pekka Lintonen</cp:lastModifiedBy>
  <cp:revision>27</cp:revision>
  <dcterms:created xsi:type="dcterms:W3CDTF">2018-06-12T10:23:50Z</dcterms:created>
  <dcterms:modified xsi:type="dcterms:W3CDTF">2021-09-08T07:05:58Z</dcterms:modified>
</cp:coreProperties>
</file>