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12"/>
  </p:notesMasterIdLst>
  <p:handoutMasterIdLst>
    <p:handoutMasterId r:id="rId13"/>
  </p:handoutMasterIdLst>
  <p:sldIdLst>
    <p:sldId id="265" r:id="rId3"/>
    <p:sldId id="316" r:id="rId4"/>
    <p:sldId id="310" r:id="rId5"/>
    <p:sldId id="311" r:id="rId6"/>
    <p:sldId id="313" r:id="rId7"/>
    <p:sldId id="314" r:id="rId8"/>
    <p:sldId id="317" r:id="rId9"/>
    <p:sldId id="318" r:id="rId10"/>
    <p:sldId id="319" r:id="rId11"/>
  </p:sldIdLst>
  <p:sldSz cx="12192000" cy="6858000"/>
  <p:notesSz cx="7315200" cy="96012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23864F8-78FC-4395-BF7B-9B29DD1F18CA}" type="datetimeFigureOut">
              <a:rPr lang="fi-FI" smtClean="0"/>
              <a:t>31.5.2021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0E0FDDC-3073-4EA3-97DB-786BEF0659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239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C375945-DCE4-41B4-BF6C-638406D56607}" type="datetimeFigureOut">
              <a:rPr lang="fi-FI" smtClean="0"/>
              <a:t>31.5.2021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555D901-3A67-4FC6-9232-729B0C6D1B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8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OmaHam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60" y="0"/>
            <a:ext cx="2348880" cy="2348880"/>
          </a:xfrm>
          <a:prstGeom prst="rect">
            <a:avLst/>
          </a:prstGeom>
        </p:spPr>
      </p:pic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1301" y="3640392"/>
            <a:ext cx="9969398" cy="173138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0327" y="2225128"/>
            <a:ext cx="9971347" cy="158994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967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35123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32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OmaHam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60" y="0"/>
            <a:ext cx="2348880" cy="2348880"/>
          </a:xfrm>
          <a:prstGeom prst="rect">
            <a:avLst/>
          </a:prstGeom>
        </p:spPr>
      </p:pic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1301" y="3640392"/>
            <a:ext cx="9969398" cy="173138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0327" y="2225128"/>
            <a:ext cx="9971347" cy="158994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044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599" cy="40227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58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924050" y="4589463"/>
            <a:ext cx="9423400" cy="820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01108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807458" y="6356348"/>
            <a:ext cx="2577084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735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0278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298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370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7623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9003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599" cy="40227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33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35123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75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 – 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6D595-BF18-B141-8487-CCF4CAFB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C7C8A-1030-D643-B0A2-53EAC1DA5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rgbClr val="05203E"/>
                </a:solidFill>
                <a:latin typeface="Stratos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ED23-79FF-DC4B-B552-D7BD11190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1400">
                <a:solidFill>
                  <a:srgbClr val="05203E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811F2-07B0-E844-BC62-BB51E6D7C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lnSpc>
                <a:spcPct val="200000"/>
              </a:lnSpc>
              <a:buNone/>
              <a:defRPr sz="2000" b="0" i="0">
                <a:latin typeface="Stratos Medium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935F69-E39B-354F-AA9F-EB8E4364B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1400">
                <a:solidFill>
                  <a:srgbClr val="05203E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EC07B1-EB45-C544-B716-ECD4D923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7D1-6659-124F-9E57-6AB9D625BB79}" type="datetimeFigureOut">
              <a:rPr lang="en-FI" smtClean="0"/>
              <a:t>05/31/2021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51D12-DC36-014C-94B1-E7DD4569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E13CE2-95FD-B246-980B-36922910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0A709-6C91-614C-9552-B76D76516FB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36606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924050" y="4589463"/>
            <a:ext cx="9423400" cy="820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3652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807458" y="6356348"/>
            <a:ext cx="2577084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0498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5698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851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425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47247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5947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704" y="365124"/>
            <a:ext cx="132556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5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704" y="365124"/>
            <a:ext cx="132556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ameenliitto@hame.fi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>
          <a:xfrm>
            <a:off x="1186116" y="2837937"/>
            <a:ext cx="9969398" cy="1731380"/>
          </a:xfrm>
        </p:spPr>
        <p:txBody>
          <a:bodyPr>
            <a:normAutofit/>
          </a:bodyPr>
          <a:lstStyle/>
          <a:p>
            <a:r>
              <a:rPr lang="fi-FI" b="1" dirty="0" smtClean="0"/>
              <a:t>Väliaikainen </a:t>
            </a:r>
            <a:r>
              <a:rPr lang="fi-FI" b="1" dirty="0"/>
              <a:t>valmistelutoimielin Kanta-Hämeessä: väliaikaisen valmistelutoimielimen </a:t>
            </a:r>
            <a:r>
              <a:rPr lang="fi-FI" b="1" dirty="0" smtClean="0"/>
              <a:t>kokoonpanosta ja asettajasta päättäminen sekä jäsenen ja varajäsenen nimeäminen valmistelutoimielimen jäseneksi </a:t>
            </a:r>
            <a:endParaRPr lang="fi-FI" b="1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259956" y="4569317"/>
            <a:ext cx="9971347" cy="1589946"/>
          </a:xfrm>
        </p:spPr>
        <p:txBody>
          <a:bodyPr>
            <a:noAutofit/>
          </a:bodyPr>
          <a:lstStyle/>
          <a:p>
            <a:pPr algn="l"/>
            <a:r>
              <a:rPr lang="fi-FI" sz="1800" b="0" smtClean="0">
                <a:solidFill>
                  <a:schemeClr val="tx1"/>
                </a:solidFill>
              </a:rPr>
              <a:t>Asian </a:t>
            </a:r>
            <a:r>
              <a:rPr lang="fi-FI" sz="1800" b="0" dirty="0" smtClean="0">
                <a:solidFill>
                  <a:schemeClr val="tx1"/>
                </a:solidFill>
              </a:rPr>
              <a:t>tausta ja reunaehdot voimaanpanolain mukaan</a:t>
            </a:r>
            <a:br>
              <a:rPr lang="fi-FI" sz="1800" b="0" dirty="0" smtClean="0">
                <a:solidFill>
                  <a:schemeClr val="tx1"/>
                </a:solidFill>
              </a:rPr>
            </a:br>
            <a:r>
              <a:rPr lang="fi-FI" sz="1800" b="0" dirty="0" smtClean="0">
                <a:solidFill>
                  <a:schemeClr val="tx1"/>
                </a:solidFill>
              </a:rPr>
              <a:t/>
            </a:r>
            <a:br>
              <a:rPr lang="fi-FI" sz="1800" b="0" dirty="0" smtClean="0">
                <a:solidFill>
                  <a:schemeClr val="tx1"/>
                </a:solidFill>
              </a:rPr>
            </a:br>
            <a:r>
              <a:rPr lang="fi-FI" sz="1800" b="0" dirty="0" smtClean="0">
                <a:solidFill>
                  <a:schemeClr val="tx1"/>
                </a:solidFill>
              </a:rPr>
              <a:t>Kaikkien </a:t>
            </a:r>
            <a:r>
              <a:rPr lang="fi-FI" sz="1800" b="0" dirty="0">
                <a:solidFill>
                  <a:schemeClr val="tx1"/>
                </a:solidFill>
              </a:rPr>
              <a:t>Kanta-Hämeen kuntien, </a:t>
            </a:r>
            <a:r>
              <a:rPr lang="fi-FI" sz="1800" b="0" dirty="0" err="1">
                <a:solidFill>
                  <a:schemeClr val="tx1"/>
                </a:solidFill>
              </a:rPr>
              <a:t>sote</a:t>
            </a:r>
            <a:r>
              <a:rPr lang="fi-FI" sz="1800" b="0" dirty="0">
                <a:solidFill>
                  <a:schemeClr val="tx1"/>
                </a:solidFill>
              </a:rPr>
              <a:t>-kuntayhtymien sekä pelastuslaitoksen edustajista koostuvan hyvinvointialueiden esivalmisteluun nimetyn työryhmän </a:t>
            </a:r>
            <a:r>
              <a:rPr lang="fi-FI" sz="1800" b="0" dirty="0" smtClean="0">
                <a:solidFill>
                  <a:schemeClr val="tx1"/>
                </a:solidFill>
              </a:rPr>
              <a:t>pohjaesitys</a:t>
            </a:r>
            <a:endParaRPr lang="fi-FI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Tausta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1800" dirty="0"/>
              <a:t>Hyvinvointialueesta annettavan lain 2 §:ssä tarkoitetut hyvinvointialueet julkisoikeudellisina yhteisöinä perustetaan hallituksen esityksen mukaan 1 päivänä heinäkuuta 2021. Tämän ajankohdan ja vuoden 2022 alun välisenä aikana hyvinvointialueen ylintä päätösvaltaa käyttää lain 6 §:ssä tarkoitettu väliaikainen valmistelutoimielin (myöh. VATE) ja 1 päivästä maaliskuuta 2022 lukien vaaleilla valittu aluevaltuusto. </a:t>
            </a:r>
            <a:endParaRPr lang="fi-FI" sz="1800" dirty="0" smtClean="0"/>
          </a:p>
          <a:p>
            <a:r>
              <a:rPr lang="fi-FI" sz="1800" dirty="0" smtClean="0"/>
              <a:t>Hyvinvointialueen </a:t>
            </a:r>
            <a:r>
              <a:rPr lang="fi-FI" sz="1800" dirty="0"/>
              <a:t>kuntien, perusterveydenhuollon ja sosiaalihuollon yhteistoiminta-alueiden, sairaanhoitopiirin, erityishuoltopiirin ja alueen pelastustoimen on sovittava ja päätettävä välittömästi lain voimaan tultua väliaikaisen valmistelutoimielimen kokoonpanosta ja siitä, mikä viranomainen asettaa valmistelutoimielimen</a:t>
            </a:r>
            <a:r>
              <a:rPr lang="fi-FI" sz="1800" dirty="0" smtClean="0"/>
              <a:t>.</a:t>
            </a:r>
          </a:p>
          <a:p>
            <a:r>
              <a:rPr lang="fi-FI" sz="1800" dirty="0"/>
              <a:t>Kanta-Hämeen kuntien, </a:t>
            </a:r>
            <a:r>
              <a:rPr lang="fi-FI" sz="1800" dirty="0" err="1"/>
              <a:t>sote</a:t>
            </a:r>
            <a:r>
              <a:rPr lang="fi-FI" sz="1800" dirty="0"/>
              <a:t>-kuntayhtymien, pelastuslaitoksen sekä Hämeen liiton nimeämä Kanta-Hämeen hyvinvointialueen valmisteluryhmä on muodostanut sille annetun tehtävän mukaisesti pohjaesityksen väliaikaisen valmistelutoimielimen kokoonpanosta ja asettajasta</a:t>
            </a:r>
            <a:r>
              <a:rPr lang="fi-FI" sz="1800" dirty="0" smtClean="0"/>
              <a:t>. Myös erityishuoltopiiri </a:t>
            </a:r>
            <a:r>
              <a:rPr lang="fi-FI" sz="1800" dirty="0" err="1" smtClean="0"/>
              <a:t>Eteva</a:t>
            </a:r>
            <a:r>
              <a:rPr lang="fi-FI" sz="1800" dirty="0" smtClean="0"/>
              <a:t> on alustavasti hyväksynyt esityksen.</a:t>
            </a:r>
          </a:p>
          <a:p>
            <a:r>
              <a:rPr lang="fi-FI" sz="1800" dirty="0" smtClean="0"/>
              <a:t>Jotta VATE voidaan asettaa, tulee voimaanpanolain mukaisten tahojen tehdä asiasta yhtäpitävät päätökset. Hämeen liitto toimii päätösten koordinoijana.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282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223809"/>
            <a:ext cx="10515600" cy="1325563"/>
          </a:xfrm>
        </p:spPr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VATEn</a:t>
            </a:r>
            <a:r>
              <a:rPr lang="fi-FI" dirty="0" smtClean="0">
                <a:solidFill>
                  <a:schemeClr val="tx1"/>
                </a:solidFill>
              </a:rPr>
              <a:t> jäsenten tehtävät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30381" y="1757188"/>
            <a:ext cx="10515600" cy="4493981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i-FI" sz="1600" dirty="0"/>
              <a:t>Väliaikainen valmistelutoimielin vastaa hyvinvointialueen toiminnan ja hallinnon käynnistämisen valmistelusta siihen saakka, kunnes aluevaltuusto on valittu ja aluevaltuuston asettama aluehallitus on aloittanut toimintansa</a:t>
            </a:r>
            <a:r>
              <a:rPr lang="fi-FI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/>
              <a:t>Väliaikaisen valmistelutoimielimen </a:t>
            </a:r>
            <a:r>
              <a:rPr lang="fi-FI" sz="1600" dirty="0" smtClean="0"/>
              <a:t>tehtävät </a:t>
            </a:r>
            <a:r>
              <a:rPr lang="fi-FI" sz="1600" dirty="0"/>
              <a:t>on </a:t>
            </a:r>
            <a:r>
              <a:rPr lang="fi-FI" sz="1600" dirty="0" smtClean="0"/>
              <a:t>kuvattu voimaanpanolaissa. Voimaanpanolain mukainen tehtäväluettelo </a:t>
            </a:r>
            <a:r>
              <a:rPr lang="fi-FI" sz="1600" dirty="0"/>
              <a:t>ei ole </a:t>
            </a:r>
            <a:r>
              <a:rPr lang="fi-FI" sz="1600" dirty="0" smtClean="0"/>
              <a:t>tyhjentävä.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/>
              <a:t>Tarkoituksena on, että väliaikaisen valmistelutoimielimen tehtävät ovat luonteeltaan hyvinvointialueen hallinnon ja toiminnan valmistelutehtäviä tai siihen välittömästi liittyviä tehtäviä. 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/>
              <a:t>Valmistelutoimielimen ei tulisi ottaa hoitaakseen sellaisia tehtäviä, jotka edellyttävät tarkoituksenmukaisuusharkintaa tai poliittista arviointia tai joiden vaikutukset olisivat hyvinvointialueen kannalta merkittäviä ja pitkävaikutteisia. Tällaiset tehtävät tulisi lähtökohtaisesti jättää aluevaltuuston hoidettaviksi</a:t>
            </a:r>
            <a:r>
              <a:rPr lang="fi-FI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 dirty="0" err="1" smtClean="0"/>
              <a:t>VATEen</a:t>
            </a:r>
            <a:r>
              <a:rPr lang="fi-FI" sz="1600" dirty="0" smtClean="0"/>
              <a:t> </a:t>
            </a:r>
            <a:r>
              <a:rPr lang="fi-FI" sz="1600" dirty="0"/>
              <a:t>valitut henkilöt pysyvät virkasuhteessa edellä tarkoitettuihin organisaatioihin ja heidät vapautetaan varsinaisista tehtävistä siten, että he voivat toimia valmistelutoimielimessä. Heidän työnantajavelvoitteistaan vastaavat tänä aikana kuitenkin ne organisaatiot, joihin he ovat virkasuhteessa. 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 smtClean="0"/>
              <a:t>Toimielimen </a:t>
            </a:r>
            <a:r>
              <a:rPr lang="fi-FI" sz="1600" dirty="0"/>
              <a:t>jäsenet käyttävät toimielimessä itsenäisesti toimivaltaansa eivätkä he ole tässä tehtävässä työnantajansa edunvalvojia, vaan vastaavat hyvinvointialueen perustamisen täytäntöönpanosta ja yleisestä edusta. </a:t>
            </a:r>
            <a:endParaRPr lang="fi-FI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i-FI" sz="1600" dirty="0"/>
              <a:t>Väliaikaisen valmistelutoimielimen jäsenen on tarvittaessa osallistuttava voimaanpanolain mukaisten tehtävien valmisteluun omalla asiantuntemuksellaan</a:t>
            </a:r>
            <a:r>
              <a:rPr lang="fi-FI" sz="1600" dirty="0" smtClean="0"/>
              <a:t>.</a:t>
            </a:r>
          </a:p>
          <a:p>
            <a:pPr marL="0" indent="0">
              <a:buNone/>
            </a:pPr>
            <a:r>
              <a:rPr lang="fi-FI" sz="1600" dirty="0" smtClean="0"/>
              <a:t> </a:t>
            </a:r>
            <a:endParaRPr lang="fi-FI" sz="1600" dirty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6343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VATEn</a:t>
            </a:r>
            <a:r>
              <a:rPr lang="fi-FI" dirty="0" smtClean="0">
                <a:solidFill>
                  <a:schemeClr val="tx1"/>
                </a:solidFill>
              </a:rPr>
              <a:t> tehtävät </a:t>
            </a:r>
            <a:r>
              <a:rPr lang="fi-FI" sz="1400" dirty="0" smtClean="0">
                <a:solidFill>
                  <a:schemeClr val="tx1"/>
                </a:solidFill>
              </a:rPr>
              <a:t>(voimaanpanolain 10§ 2 </a:t>
            </a:r>
            <a:r>
              <a:rPr lang="fi-FI" sz="1400" dirty="0" err="1" smtClean="0">
                <a:solidFill>
                  <a:schemeClr val="tx1"/>
                </a:solidFill>
              </a:rPr>
              <a:t>mom</a:t>
            </a:r>
            <a:r>
              <a:rPr lang="fi-FI" sz="1400" dirty="0" smtClean="0">
                <a:solidFill>
                  <a:schemeClr val="tx1"/>
                </a:solidFill>
              </a:rPr>
              <a:t>)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2636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600" dirty="0"/>
              <a:t>Valmistelutoimielimen tehtävänä on yhteistyössä niiden viranomaisten kanssa, joista tehtäviä ja niitä hoitavaa henkilöstöä siirtyy hyvinvointialueelle: </a:t>
            </a:r>
            <a:endParaRPr lang="fi-FI" sz="1600" dirty="0" smtClean="0"/>
          </a:p>
          <a:p>
            <a:pPr marL="342900" indent="-342900">
              <a:buAutoNum type="arabicParenR"/>
            </a:pPr>
            <a:r>
              <a:rPr lang="fi-FI" sz="1400" dirty="0" smtClean="0"/>
              <a:t>selvittää </a:t>
            </a:r>
            <a:r>
              <a:rPr lang="fi-FI" sz="1400" dirty="0"/>
              <a:t>hyvinvointialueille siirtyvä henkilöstö ja valmistella aluevaltuustolle </a:t>
            </a:r>
            <a:r>
              <a:rPr lang="fi-FI" sz="1400" b="1" dirty="0"/>
              <a:t>ehdotukset henkilöstön siirtosuunnitelmaksi ja -sopimuksiksi; </a:t>
            </a:r>
            <a:endParaRPr lang="fi-FI" sz="1400" b="1" dirty="0" smtClean="0"/>
          </a:p>
          <a:p>
            <a:pPr marL="342900" indent="-342900">
              <a:buAutoNum type="arabicParenR"/>
            </a:pPr>
            <a:r>
              <a:rPr lang="fi-FI" sz="1400" dirty="0" smtClean="0"/>
              <a:t>osallistua </a:t>
            </a:r>
            <a:r>
              <a:rPr lang="fi-FI" sz="1400" dirty="0"/>
              <a:t>hyvinvointialueelle </a:t>
            </a:r>
            <a:r>
              <a:rPr lang="fi-FI" sz="1400" b="1" dirty="0"/>
              <a:t>siirtyvän irtaimen ja kiinteän omaisuuden selvittämiseen</a:t>
            </a:r>
            <a:r>
              <a:rPr lang="fi-FI" sz="1400" dirty="0" smtClean="0"/>
              <a:t>;</a:t>
            </a:r>
          </a:p>
          <a:p>
            <a:pPr marL="342900" indent="-342900">
              <a:buAutoNum type="arabicParenR"/>
            </a:pPr>
            <a:r>
              <a:rPr lang="fi-FI" sz="1400" dirty="0" smtClean="0"/>
              <a:t>osallistua </a:t>
            </a:r>
            <a:r>
              <a:rPr lang="fi-FI" sz="1400" dirty="0"/>
              <a:t>hyvinvointialueelle </a:t>
            </a:r>
            <a:r>
              <a:rPr lang="fi-FI" sz="1400" b="1" dirty="0"/>
              <a:t>siirtyvien sopimusten ja näitä koskevien oikeuksien ja velvollisuuksien selvittämiseen</a:t>
            </a:r>
            <a:r>
              <a:rPr lang="fi-FI" sz="1400" dirty="0"/>
              <a:t>; </a:t>
            </a:r>
          </a:p>
          <a:p>
            <a:pPr marL="342900" indent="-342900">
              <a:buAutoNum type="arabicParenR"/>
            </a:pPr>
            <a:r>
              <a:rPr lang="fi-FI" sz="1400" dirty="0" smtClean="0"/>
              <a:t>osallistua </a:t>
            </a:r>
            <a:r>
              <a:rPr lang="fi-FI" sz="1400" dirty="0"/>
              <a:t>hyvinvointialueelle </a:t>
            </a:r>
            <a:r>
              <a:rPr lang="fi-FI" sz="1400" b="1" dirty="0"/>
              <a:t>siirtyvien</a:t>
            </a:r>
            <a:r>
              <a:rPr lang="fi-FI" sz="1400" dirty="0"/>
              <a:t> hallinto- ja palvelutehtävien hoitamista tukevien </a:t>
            </a:r>
            <a:r>
              <a:rPr lang="fi-FI" sz="1400" b="1" dirty="0"/>
              <a:t>tieto- ja viestintäteknisten järjestelmien ja ratkaisujen</a:t>
            </a:r>
            <a:r>
              <a:rPr lang="fi-FI" sz="1400" dirty="0">
                <a:solidFill>
                  <a:srgbClr val="C00000"/>
                </a:solidFill>
              </a:rPr>
              <a:t> </a:t>
            </a:r>
            <a:r>
              <a:rPr lang="fi-FI" sz="1400" dirty="0" smtClean="0">
                <a:solidFill>
                  <a:schemeClr val="tx1"/>
                </a:solidFill>
              </a:rPr>
              <a:t>selvitt</a:t>
            </a:r>
            <a:r>
              <a:rPr lang="fi-FI" sz="1400" dirty="0" smtClean="0"/>
              <a:t>ämiseen;</a:t>
            </a:r>
          </a:p>
          <a:p>
            <a:pPr marL="342900" indent="-342900">
              <a:buAutoNum type="arabicParenR"/>
            </a:pPr>
            <a:r>
              <a:rPr lang="fi-FI" sz="1400" b="1" dirty="0" smtClean="0"/>
              <a:t>valmistella </a:t>
            </a:r>
            <a:r>
              <a:rPr lang="fi-FI" sz="1400" b="1" dirty="0"/>
              <a:t>hyvinvointialueen toiminnan ja hallinnon järjestämistä </a:t>
            </a:r>
            <a:r>
              <a:rPr lang="fi-FI" sz="1400" dirty="0"/>
              <a:t>sekä tilintarkastajan valintaa; </a:t>
            </a:r>
          </a:p>
          <a:p>
            <a:pPr marL="342900" indent="-342900">
              <a:buAutoNum type="arabicParenR"/>
            </a:pPr>
            <a:r>
              <a:rPr lang="fi-FI" sz="1400" b="1" dirty="0" smtClean="0"/>
              <a:t>päättää </a:t>
            </a:r>
            <a:r>
              <a:rPr lang="fi-FI" sz="1400" b="1" dirty="0"/>
              <a:t>hyvinvointialueen vuosien 2021 ja 2022 talousarviosta</a:t>
            </a:r>
            <a:r>
              <a:rPr lang="fi-FI" sz="1400" dirty="0"/>
              <a:t>; </a:t>
            </a:r>
          </a:p>
          <a:p>
            <a:pPr marL="342900" indent="-342900">
              <a:buAutoNum type="arabicParenR"/>
            </a:pPr>
            <a:r>
              <a:rPr lang="fi-FI" sz="1400" b="1" dirty="0" smtClean="0"/>
              <a:t>osallistua </a:t>
            </a:r>
            <a:r>
              <a:rPr lang="fi-FI" sz="1400" b="1" dirty="0"/>
              <a:t>ensimmäisten aluevaalien </a:t>
            </a:r>
            <a:r>
              <a:rPr lang="fi-FI" sz="1400" b="1" dirty="0" smtClean="0"/>
              <a:t>järjestämiseen </a:t>
            </a:r>
          </a:p>
          <a:p>
            <a:pPr marL="342900" indent="-342900">
              <a:buAutoNum type="arabicParenR"/>
            </a:pPr>
            <a:r>
              <a:rPr lang="fi-FI" sz="1400" b="1" dirty="0" smtClean="0"/>
              <a:t>valmistella </a:t>
            </a:r>
            <a:r>
              <a:rPr lang="fi-FI" sz="1400" b="1" dirty="0"/>
              <a:t>muut </a:t>
            </a:r>
            <a:r>
              <a:rPr lang="fi-FI" sz="1400" dirty="0"/>
              <a:t>hyvinvointialueen toiminnan ja hallinnon käynnistämiseen välittömästi liittyvät asiat. </a:t>
            </a:r>
            <a:endParaRPr lang="fi-FI" sz="1400" dirty="0" smtClean="0"/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600" dirty="0" smtClean="0"/>
              <a:t>Valmistelutoimielimen </a:t>
            </a:r>
            <a:r>
              <a:rPr lang="fi-FI" sz="1600" dirty="0"/>
              <a:t>toimivalta on rajoitettu siten, että se voi: 1) ottaa henkilöitä vain määräaikaiseen virka- tai työsopimussuhteeseen hyvinvointialueeseen siten, että määräaika päättyy viimeistään 31 päivänä joulukuuta 2023; 2) tehdä hyvinvointialuetta sitovia sopimuksia vain määräaikaisesti voimassa oleviksi siten, että määräaika päättyy viimeistään 31 päivänä joulukuuta 2023. </a:t>
            </a:r>
            <a:endParaRPr 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val="23235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err="1" smtClean="0">
                <a:solidFill>
                  <a:schemeClr val="tx1"/>
                </a:solidFill>
              </a:rPr>
              <a:t>VATEn</a:t>
            </a:r>
            <a:r>
              <a:rPr lang="fi-FI" sz="4000" dirty="0" smtClean="0">
                <a:solidFill>
                  <a:schemeClr val="tx1"/>
                </a:solidFill>
              </a:rPr>
              <a:t> kokoonpano, </a:t>
            </a:r>
            <a:r>
              <a:rPr lang="fi-FI" sz="2000" dirty="0" smtClean="0">
                <a:solidFill>
                  <a:schemeClr val="tx1"/>
                </a:solidFill>
              </a:rPr>
              <a:t>voimaanpanolaki, 8§</a:t>
            </a:r>
            <a:endParaRPr lang="fi-FI" sz="40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40317"/>
            <a:ext cx="10515600" cy="44862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Kokoonpanossa huomioitava tasa-arvolaki</a:t>
            </a:r>
            <a:r>
              <a:rPr lang="fi-FI" sz="2000" dirty="0"/>
              <a:t> </a:t>
            </a:r>
            <a:r>
              <a:rPr lang="fi-FI" sz="2000" dirty="0" smtClean="0"/>
              <a:t>(40%/40%)</a:t>
            </a:r>
            <a:endParaRPr lang="fi-FI" sz="2000" dirty="0"/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Kaikkien väliaikaisen valmistelutoimielimen asettamiseen osallistuvien tahojen ei ole lain perusteella pakko olla toimielimen kokoonpanossa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Erityishuoltopiirien tulee olla sopimassa kaikilla hyvinvointialueilla väliaikaisen valmistelutoimielimen asettamisesta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Jos alueella ei sovita väliaikaishallinnosta kahden kuukauden kuluessa lakien voimaantulosta, valtioneuvosto asettaa </a:t>
            </a:r>
            <a:r>
              <a:rPr lang="fi-FI" sz="2000" dirty="0" err="1"/>
              <a:t>VATE:n</a:t>
            </a:r>
            <a:r>
              <a:rPr lang="fi-FI" sz="2000" dirty="0"/>
              <a:t> valtionvarainministeriön esityksestä</a:t>
            </a:r>
            <a:r>
              <a:rPr lang="fi-FI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Voimaanpanolaki </a:t>
            </a:r>
            <a:r>
              <a:rPr lang="fi-FI" sz="2000" dirty="0"/>
              <a:t>8§: Jos ei muuta sovita, valmistelutoimielimen kokoonpano ns. perälautamallin mukainen. </a:t>
            </a:r>
            <a:endParaRPr lang="fi-FI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Jos </a:t>
            </a:r>
            <a:r>
              <a:rPr lang="fi-FI" sz="2000" dirty="0"/>
              <a:t>valtioneuvosto asettaa </a:t>
            </a:r>
            <a:r>
              <a:rPr lang="fi-FI" sz="2000" dirty="0" err="1"/>
              <a:t>vaten</a:t>
            </a:r>
            <a:r>
              <a:rPr lang="fi-FI" sz="2000" dirty="0"/>
              <a:t>, hallinnollisesta tuesta vastaa tällöin alueen suurin sairaanhoitopiiri. </a:t>
            </a:r>
          </a:p>
          <a:p>
            <a:pPr marL="457200" indent="-457200">
              <a:buFont typeface="+mj-lt"/>
              <a:buAutoNum type="arabicPeriod"/>
            </a:pPr>
            <a:endParaRPr lang="fi-FI" sz="2000" dirty="0" smtClean="0"/>
          </a:p>
        </p:txBody>
      </p:sp>
    </p:spTree>
    <p:extLst>
      <p:ext uri="{BB962C8B-B14F-4D97-AF65-F5344CB8AC3E}">
        <p14:creationId xmlns:p14="http://schemas.microsoft.com/office/powerpoint/2010/main" val="38949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7007" y="448253"/>
            <a:ext cx="10515600" cy="1325563"/>
          </a:xfrm>
        </p:spPr>
        <p:txBody>
          <a:bodyPr>
            <a:normAutofit/>
          </a:bodyPr>
          <a:lstStyle/>
          <a:p>
            <a:r>
              <a:rPr lang="fi-FI" sz="3200" dirty="0" err="1" smtClean="0">
                <a:solidFill>
                  <a:schemeClr val="tx1"/>
                </a:solidFill>
              </a:rPr>
              <a:t>VATEn</a:t>
            </a:r>
            <a:r>
              <a:rPr lang="fi-FI" sz="3200" dirty="0" smtClean="0">
                <a:solidFill>
                  <a:schemeClr val="tx1"/>
                </a:solidFill>
              </a:rPr>
              <a:t> kokoonpano: </a:t>
            </a:r>
            <a:r>
              <a:rPr lang="fi-FI" sz="3200" dirty="0">
                <a:solidFill>
                  <a:schemeClr val="tx1"/>
                </a:solidFill>
              </a:rPr>
              <a:t>Perälautamalli, </a:t>
            </a:r>
            <a:r>
              <a:rPr lang="fi-FI" sz="1800" dirty="0">
                <a:solidFill>
                  <a:schemeClr val="tx1"/>
                </a:solidFill>
              </a:rPr>
              <a:t>voimaanpanolaki, 8§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058380"/>
            <a:ext cx="10515599" cy="4022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/>
              <a:t>Jos </a:t>
            </a:r>
            <a:r>
              <a:rPr lang="fi-FI" sz="2400" dirty="0" smtClean="0"/>
              <a:t>alueella ei </a:t>
            </a:r>
            <a:r>
              <a:rPr lang="fi-FI" sz="2400" dirty="0"/>
              <a:t>muuta sovita, valmistelutoimielimessä olisi oltava hyvinvointialueen alueen </a:t>
            </a:r>
            <a:endParaRPr lang="fi-FI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kunnista </a:t>
            </a:r>
            <a:r>
              <a:rPr lang="fi-FI" sz="2400" dirty="0"/>
              <a:t>ja perusterveydenhuollon ja sosiaalihuollon yhteistoiminta-alueista yhteensä </a:t>
            </a:r>
            <a:r>
              <a:rPr lang="fi-FI" sz="2400" dirty="0" smtClean="0"/>
              <a:t>7 jäsentä,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sairaanhoitopiiristä </a:t>
            </a:r>
            <a:r>
              <a:rPr lang="fi-FI" sz="2400" dirty="0"/>
              <a:t>2 </a:t>
            </a:r>
            <a:r>
              <a:rPr lang="fi-FI" sz="2400" dirty="0" smtClean="0"/>
              <a:t>jäsentä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erityishuoltopiiristä </a:t>
            </a:r>
            <a:r>
              <a:rPr lang="fi-FI" sz="2400" dirty="0"/>
              <a:t>1 </a:t>
            </a:r>
            <a:r>
              <a:rPr lang="fi-FI" sz="2400" dirty="0" smtClean="0"/>
              <a:t>jäsen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alueen </a:t>
            </a:r>
            <a:r>
              <a:rPr lang="fi-FI" sz="2400" dirty="0"/>
              <a:t>pelastustoimesta 1 </a:t>
            </a:r>
            <a:r>
              <a:rPr lang="fi-FI" sz="2400" dirty="0" smtClean="0"/>
              <a:t>jäsen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 smtClean="0"/>
              <a:t>sekä </a:t>
            </a:r>
            <a:r>
              <a:rPr lang="fi-FI" sz="2400" dirty="0"/>
              <a:t>heidän varajäsenensä. </a:t>
            </a:r>
            <a:endParaRPr lang="fi-FI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5317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>
                <a:solidFill>
                  <a:schemeClr val="tx1"/>
                </a:solidFill>
              </a:rPr>
              <a:t>Kaikkien Kanta-Hämeen kuntien, </a:t>
            </a:r>
            <a:r>
              <a:rPr lang="fi-FI" sz="3200" dirty="0" err="1">
                <a:solidFill>
                  <a:schemeClr val="tx1"/>
                </a:solidFill>
              </a:rPr>
              <a:t>sote</a:t>
            </a:r>
            <a:r>
              <a:rPr lang="fi-FI" sz="3200" dirty="0">
                <a:solidFill>
                  <a:schemeClr val="tx1"/>
                </a:solidFill>
              </a:rPr>
              <a:t>-kuntayhtymien sekä pelastuslaitoksen edustajista koostuvan hyvinvointialueiden esivalmisteluun nimetyn työryhmän pohjaesitys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fi-FI" sz="1400" dirty="0" err="1" smtClean="0"/>
              <a:t>VATEn</a:t>
            </a:r>
            <a:r>
              <a:rPr lang="fi-FI" sz="1400" dirty="0" smtClean="0"/>
              <a:t> kokoonpano</a:t>
            </a:r>
          </a:p>
          <a:p>
            <a:r>
              <a:rPr lang="fi-FI" sz="1400" dirty="0" err="1" smtClean="0"/>
              <a:t>VATEn</a:t>
            </a:r>
            <a:r>
              <a:rPr lang="fi-FI" sz="1400" dirty="0" smtClean="0"/>
              <a:t> asettaja</a:t>
            </a:r>
          </a:p>
          <a:p>
            <a:r>
              <a:rPr lang="fi-FI" sz="1400" dirty="0" smtClean="0"/>
              <a:t>Päätöspyyntö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4622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>
                <a:solidFill>
                  <a:schemeClr val="tx1"/>
                </a:solidFill>
              </a:rPr>
              <a:t>VATEn</a:t>
            </a:r>
            <a:r>
              <a:rPr lang="fi-FI" dirty="0">
                <a:solidFill>
                  <a:schemeClr val="tx1"/>
                </a:solidFill>
              </a:rPr>
              <a:t> kokoonpano, pohjaesitys </a:t>
            </a:r>
            <a:r>
              <a:rPr lang="fi-FI" dirty="0" smtClean="0">
                <a:solidFill>
                  <a:schemeClr val="tx1"/>
                </a:solidFill>
              </a:rPr>
              <a:t>(28.5</a:t>
            </a:r>
            <a:r>
              <a:rPr lang="fi-FI" dirty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76594" y="1381905"/>
            <a:ext cx="5157787" cy="823912"/>
          </a:xfrm>
        </p:spPr>
        <p:txBody>
          <a:bodyPr/>
          <a:lstStyle/>
          <a:p>
            <a:r>
              <a:rPr lang="fi-FI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Hyvinvointialueen valmisteluryhmän esitys </a:t>
            </a:r>
            <a:r>
              <a:rPr lang="fi-FI" b="1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VATEn</a:t>
            </a:r>
            <a:r>
              <a:rPr lang="fi-FI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kokoonpanoksi</a:t>
            </a:r>
            <a:endParaRPr lang="fi-FI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 fontScale="925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tx1"/>
                </a:solidFill>
              </a:rPr>
              <a:t>VATEn</a:t>
            </a:r>
            <a:r>
              <a:rPr lang="fi-FI" dirty="0">
                <a:solidFill>
                  <a:schemeClr val="tx1"/>
                </a:solidFill>
              </a:rPr>
              <a:t> varajäsen voi osallistua kokoukseen vain silloin, kun varsinainen jäsen ei osallistu </a:t>
            </a:r>
            <a:r>
              <a:rPr lang="fi-FI" dirty="0" smtClean="0">
                <a:solidFill>
                  <a:schemeClr val="tx1"/>
                </a:solidFill>
              </a:rPr>
              <a:t>kokoukseen</a:t>
            </a:r>
          </a:p>
          <a:p>
            <a:pPr marL="171450" indent="-171450"/>
            <a:r>
              <a:rPr lang="fi-FI" dirty="0">
                <a:solidFill>
                  <a:schemeClr val="tx1"/>
                </a:solidFill>
              </a:rPr>
              <a:t>Valmistelutoimielimen jäsenet ovat sivutoimisia ja käyttävät tehtävän hoitoon arvion mukaan 1-2 päivää kuukaudessa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  <a:p>
            <a:pPr marL="171450" indent="-171450"/>
            <a:r>
              <a:rPr lang="fi-FI" dirty="0" err="1">
                <a:solidFill>
                  <a:schemeClr val="tx1"/>
                </a:solidFill>
              </a:rPr>
              <a:t>VATEn</a:t>
            </a:r>
            <a:r>
              <a:rPr lang="fi-FI" dirty="0">
                <a:solidFill>
                  <a:schemeClr val="tx1"/>
                </a:solidFill>
              </a:rPr>
              <a:t> kokouksissa on henkilöstöllä kolme edustajaa varaedustajineen puhe- ja läsnäolo-oikeuksin. Lisäksi kokouksissa on edustettuna hallinnollista tukea antavan viranomaisen edustaja asiantuntijajäsenenä. </a:t>
            </a:r>
            <a:endParaRPr lang="fi-FI" dirty="0" smtClean="0">
              <a:solidFill>
                <a:schemeClr val="tx1"/>
              </a:solidFill>
            </a:endParaRPr>
          </a:p>
          <a:p>
            <a:pPr marL="171450" indent="-171450"/>
            <a:r>
              <a:rPr lang="fi-FI" dirty="0">
                <a:solidFill>
                  <a:schemeClr val="tx1"/>
                </a:solidFill>
              </a:rPr>
              <a:t>Väliaikaisvalmistelulle asetetaan väliaikaisen valmistelutoimielimen toimesta poliittinen seurantaryhmä.</a:t>
            </a:r>
          </a:p>
          <a:p>
            <a:pPr marL="171450" indent="-171450"/>
            <a:r>
              <a:rPr lang="fi-FI" dirty="0">
                <a:solidFill>
                  <a:schemeClr val="tx1"/>
                </a:solidFill>
              </a:rPr>
              <a:t>Väliaikainen valmistelutoimielin asettaa työnsä tueksi työvaliokunnan, joka koostuu väliaikaisen valmistelutoimielimen puheenjohtajasta sekä kolmesta varapuheenjohtajasta. Väliaikainen valmistelutoimielin vahvistaa työvaliokunnan tehtävät ja vastuut työjärjestyksessään, jossa määritellään </a:t>
            </a:r>
            <a:r>
              <a:rPr lang="fi-FI" dirty="0" err="1">
                <a:solidFill>
                  <a:schemeClr val="tx1"/>
                </a:solidFill>
              </a:rPr>
              <a:t>VATE:n</a:t>
            </a:r>
            <a:r>
              <a:rPr lang="fi-FI" dirty="0">
                <a:solidFill>
                  <a:schemeClr val="tx1"/>
                </a:solidFill>
              </a:rPr>
              <a:t> toiminnan periaatteet sekä eri toimijoiden </a:t>
            </a:r>
            <a:r>
              <a:rPr lang="fi-FI" dirty="0" smtClean="0">
                <a:solidFill>
                  <a:schemeClr val="tx1"/>
                </a:solidFill>
              </a:rPr>
              <a:t>toimivalta.</a:t>
            </a:r>
          </a:p>
          <a:p>
            <a:pPr marL="171450" indent="-171450"/>
            <a:r>
              <a:rPr lang="fi-FI" dirty="0">
                <a:solidFill>
                  <a:schemeClr val="tx1"/>
                </a:solidFill>
              </a:rPr>
              <a:t>Väliaikaishallinto palkkaa hyvinvointialueen palvelukseen muutosjohtajan sekä tarvittavan valmistelusihteeristön virka- ja työsuhteisiin hoitamaan valmistelutehtäviä.</a:t>
            </a:r>
            <a:endParaRPr lang="fi-FI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Sisällön paikkamerkki 7"/>
          <p:cNvGraphicFramePr>
            <a:graphicFrameLocks/>
          </p:cNvGraphicFramePr>
          <p:nvPr>
            <p:extLst/>
          </p:nvPr>
        </p:nvGraphicFramePr>
        <p:xfrm>
          <a:off x="876594" y="2521920"/>
          <a:ext cx="5084174" cy="3684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0540">
                  <a:extLst>
                    <a:ext uri="{9D8B030D-6E8A-4147-A177-3AD203B41FA5}">
                      <a16:colId xmlns:a16="http://schemas.microsoft.com/office/drawing/2014/main" val="1416520547"/>
                    </a:ext>
                  </a:extLst>
                </a:gridCol>
                <a:gridCol w="2543634">
                  <a:extLst>
                    <a:ext uri="{9D8B030D-6E8A-4147-A177-3AD203B41FA5}">
                      <a16:colId xmlns:a16="http://schemas.microsoft.com/office/drawing/2014/main" val="3048141139"/>
                    </a:ext>
                  </a:extLst>
                </a:gridCol>
              </a:tblGrid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Varsinainen jäsen (18)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Varajäsen (18)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4178558088"/>
                  </a:ext>
                </a:extLst>
              </a:tr>
              <a:tr h="204184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Hämeenlinna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Hämeenlinna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4100508667"/>
                  </a:ext>
                </a:extLst>
              </a:tr>
              <a:tr h="204184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Hämeenlinna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Hämeenlinna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2973769030"/>
                  </a:ext>
                </a:extLst>
              </a:tr>
              <a:tr h="204184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Hattula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Hattula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1389402393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Janakkala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Janakkala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1669321090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Riihimäki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Riihimäki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4118686018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Hausjärvi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Hausjärvi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3155102425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Loppi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Loppi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1433453627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Tammela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Tammela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3035338093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Humppila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Humppila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2950661853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Ypäjä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Ypäjä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3952896894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Forssa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Forssa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566188596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Jokioinen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Jokioinen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2664259547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Kanta-Hämeen sairaanhoitopiiri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Kanta-Hämeen sairaanhoitopiiri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3147030227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Kanta-Hämeen sairaanhoitopiiri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Kanta-Hämeen sairaanhoitopiiri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2411438064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Kanta-Hämeen pelastuslaitos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Kanta-Hämeen pelastuslaitos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4276652852"/>
                  </a:ext>
                </a:extLst>
              </a:tr>
              <a:tr h="194903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Erityishuoltopiiri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Erityishuoltopiiri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795811553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RSTKY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>
                          <a:effectLst/>
                        </a:rPr>
                        <a:t>RSTKY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1908470352"/>
                  </a:ext>
                </a:extLst>
              </a:tr>
              <a:tr h="185622"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solidFill>
                            <a:schemeClr val="tx1"/>
                          </a:solidFill>
                          <a:effectLst/>
                        </a:rPr>
                        <a:t>FSHKY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i-FI" sz="1000" dirty="0">
                          <a:effectLst/>
                        </a:rPr>
                        <a:t>FSHKY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24" marR="66824" marT="0" marB="0"/>
                </a:tc>
                <a:extLst>
                  <a:ext uri="{0D108BD9-81ED-4DB2-BD59-A6C34878D82A}">
                    <a16:rowId xmlns:a16="http://schemas.microsoft.com/office/drawing/2014/main" val="136960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Päätöspyyntö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Sisällön paikkamerkki 9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>Hämeen liitto pyytää valmisteluryhmän pyynnöstä Kanta-Hämeen tulevan hyvinvointialueen voimaanpanolain mukaisia tahoja </a:t>
            </a:r>
          </a:p>
          <a:p>
            <a:pPr marL="0" indent="0">
              <a:buNone/>
            </a:pPr>
            <a:r>
              <a:rPr lang="fi-FI" dirty="0" smtClean="0"/>
              <a:t>	1</a:t>
            </a:r>
            <a:r>
              <a:rPr lang="fi-FI" dirty="0"/>
              <a:t>) päättämään väliaikaisen valmistelutoimielimen </a:t>
            </a:r>
            <a:r>
              <a:rPr lang="fi-FI" dirty="0" smtClean="0"/>
              <a:t>asettajaorganisaatioksi 	Hämeen liiton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2</a:t>
            </a:r>
            <a:r>
              <a:rPr lang="fi-FI" dirty="0"/>
              <a:t>) hyväksymään väliaikaisen valmistelutoimielimen kokoonpanon </a:t>
            </a:r>
            <a:r>
              <a:rPr lang="fi-FI" dirty="0" smtClean="0"/>
              <a:t>	valmisteluryhmän </a:t>
            </a:r>
            <a:r>
              <a:rPr lang="fi-FI" dirty="0"/>
              <a:t>esityksen mukaisesti sekä 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3</a:t>
            </a:r>
            <a:r>
              <a:rPr lang="fi-FI" dirty="0"/>
              <a:t>) nimeämään toimielimen jäsenen ja henkilökohtaisen varajäsenen </a:t>
            </a:r>
            <a:r>
              <a:rPr lang="fi-FI" dirty="0" smtClean="0"/>
              <a:t>	omalta </a:t>
            </a:r>
            <a:r>
              <a:rPr lang="fi-FI" dirty="0"/>
              <a:t>osaltaan tasa-arvolaki </a:t>
            </a:r>
            <a:r>
              <a:rPr lang="fi-FI" dirty="0" smtClean="0"/>
              <a:t>huomioiden 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2600" dirty="0" smtClean="0"/>
              <a:t>Päätökset </a:t>
            </a:r>
            <a:r>
              <a:rPr lang="fi-FI" sz="2600" dirty="0"/>
              <a:t>pyydetään toimittamaan Hämeen liiton kirjaamoon </a:t>
            </a:r>
            <a:r>
              <a:rPr lang="fi-FI" sz="2600" u="sng" dirty="0">
                <a:hlinkClick r:id="rId2"/>
              </a:rPr>
              <a:t>hameenliitto@hame.fi</a:t>
            </a:r>
            <a:r>
              <a:rPr lang="fi-FI" sz="2600" dirty="0"/>
              <a:t> 28.6.2021 mennessä ehdollisina siten, että ne astuvat voimaan hallituksen esityksen (HE 241/2020 vp) mukaisen voimaanpanolain voimaantullessa ja ovat voimassa korkeintaan 31.12.2021 saakka, mikäli lakien hyväksyminen eduskunnassa viivästyy.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5509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3B649"/>
      </a:accent1>
      <a:accent2>
        <a:srgbClr val="85C441"/>
      </a:accent2>
      <a:accent3>
        <a:srgbClr val="1D9EC4"/>
      </a:accent3>
      <a:accent4>
        <a:srgbClr val="074F6D"/>
      </a:accent4>
      <a:accent5>
        <a:srgbClr val="70185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3B649"/>
      </a:accent1>
      <a:accent2>
        <a:srgbClr val="85C441"/>
      </a:accent2>
      <a:accent3>
        <a:srgbClr val="1D9EC4"/>
      </a:accent3>
      <a:accent4>
        <a:srgbClr val="074F6D"/>
      </a:accent4>
      <a:accent5>
        <a:srgbClr val="70185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11289</TotalTime>
  <Words>910</Words>
  <Application>Microsoft Office PowerPoint</Application>
  <PresentationFormat>Laajakuva</PresentationFormat>
  <Paragraphs>99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Stratos Medium</vt:lpstr>
      <vt:lpstr>Times New Roman</vt:lpstr>
      <vt:lpstr>Office-teema</vt:lpstr>
      <vt:lpstr>1_Office-teema</vt:lpstr>
      <vt:lpstr>Asian tausta ja reunaehdot voimaanpanolain mukaan  Kaikkien Kanta-Hämeen kuntien, sote-kuntayhtymien sekä pelastuslaitoksen edustajista koostuvan hyvinvointialueiden esivalmisteluun nimetyn työryhmän pohjaesitys</vt:lpstr>
      <vt:lpstr>Tausta</vt:lpstr>
      <vt:lpstr>VATEn jäsenten tehtävät</vt:lpstr>
      <vt:lpstr>VATEn tehtävät (voimaanpanolain 10§ 2 mom)</vt:lpstr>
      <vt:lpstr>VATEn kokoonpano, voimaanpanolaki, 8§</vt:lpstr>
      <vt:lpstr>VATEn kokoonpano: Perälautamalli, voimaanpanolaki, 8§</vt:lpstr>
      <vt:lpstr>Kaikkien Kanta-Hämeen kuntien, sote-kuntayhtymien sekä pelastuslaitoksen edustajista koostuvan hyvinvointialueiden esivalmisteluun nimetyn työryhmän pohjaesitys</vt:lpstr>
      <vt:lpstr>VATEn kokoonpano, pohjaesitys (28.5.)</vt:lpstr>
      <vt:lpstr>Päätöspyyntö</vt:lpstr>
    </vt:vector>
  </TitlesOfParts>
  <Company>Hämeen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Sorjonen Reetta</dc:creator>
  <cp:lastModifiedBy>Haake Niina</cp:lastModifiedBy>
  <cp:revision>68</cp:revision>
  <cp:lastPrinted>2021-04-09T11:29:15Z</cp:lastPrinted>
  <dcterms:created xsi:type="dcterms:W3CDTF">2016-05-17T12:36:02Z</dcterms:created>
  <dcterms:modified xsi:type="dcterms:W3CDTF">2021-05-31T07:30:47Z</dcterms:modified>
</cp:coreProperties>
</file>